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7" r:id="rId2"/>
    <p:sldId id="267" r:id="rId3"/>
    <p:sldId id="272" r:id="rId4"/>
    <p:sldId id="273" r:id="rId5"/>
    <p:sldId id="274" r:id="rId6"/>
    <p:sldId id="275" r:id="rId7"/>
    <p:sldId id="276" r:id="rId8"/>
    <p:sldId id="277" r:id="rId9"/>
    <p:sldId id="278" r:id="rId10"/>
    <p:sldId id="279" r:id="rId11"/>
    <p:sldId id="263"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3">
          <p15:clr>
            <a:srgbClr val="A4A3A4"/>
          </p15:clr>
        </p15:guide>
        <p15:guide id="2" pos="3838">
          <p15:clr>
            <a:srgbClr val="A4A3A4"/>
          </p15:clr>
        </p15:guide>
        <p15:guide id="3" orient="horz" pos="1214">
          <p15:clr>
            <a:srgbClr val="A4A3A4"/>
          </p15:clr>
        </p15:guide>
        <p15:guide id="4" pos="18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20F4"/>
    <a:srgbClr val="003AFE"/>
    <a:srgbClr val="4757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652"/>
    <p:restoredTop sz="94660"/>
  </p:normalViewPr>
  <p:slideViewPr>
    <p:cSldViewPr snapToGrid="0">
      <p:cViewPr varScale="1">
        <p:scale>
          <a:sx n="111" d="100"/>
          <a:sy n="111" d="100"/>
        </p:scale>
        <p:origin x="248" y="528"/>
      </p:cViewPr>
      <p:guideLst>
        <p:guide orient="horz" pos="2153"/>
        <p:guide pos="3838"/>
        <p:guide orient="horz" pos="1214"/>
        <p:guide pos="1898"/>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tiff>
</file>

<file path=ppt/media/image2.jpeg>
</file>

<file path=ppt/media/image3.png>
</file>

<file path=ppt/media/image4.png>
</file>

<file path=ppt/media/image5.jpeg>
</file>

<file path=ppt/media/image6.pn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E52C17-CA27-4B59-8AC3-99088E676B98}" type="datetimeFigureOut">
              <a:rPr lang="zh-CN" altLang="en-US" smtClean="0"/>
              <a:t>2020/9/27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582B4-71CF-479C-811E-4E7DD83A2CA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fld id="{E9EC3829-85C2-4C78-A748-3A4999477BD2}" type="slidenum">
              <a:rPr lang="zh-CN" altLang="en-US" smtClean="0"/>
              <a:t>2</a:t>
            </a:fld>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44217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320872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902832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044111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725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73207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520862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28065" rtl="0" eaLnBrk="1" fontAlgn="auto" latinLnBrk="0" hangingPunct="1">
              <a:lnSpc>
                <a:spcPct val="100000"/>
              </a:lnSpc>
              <a:spcBef>
                <a:spcPts val="0"/>
              </a:spcBef>
              <a:spcAft>
                <a:spcPts val="0"/>
              </a:spcAft>
              <a:buClrTx/>
              <a:buSzTx/>
              <a:buFontTx/>
              <a:buNone/>
              <a:defRPr/>
            </a:pPr>
            <a:fld id="{FB92F8C1-F052-42FE-8998-111F94B4292A}"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0673175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4" name="文本占位符 3"/>
          <p:cNvSpPr>
            <a:spLocks noGrp="1"/>
          </p:cNvSpPr>
          <p:nvPr>
            <p:ph type="body" sz="quarter" idx="10" hasCustomPrompt="1"/>
          </p:nvPr>
        </p:nvSpPr>
        <p:spPr>
          <a:xfrm>
            <a:off x="914761" y="1046790"/>
            <a:ext cx="8457801" cy="762064"/>
          </a:xfrm>
          <a:prstGeom prst="rect">
            <a:avLst/>
          </a:prstGeom>
        </p:spPr>
        <p:txBody>
          <a:bodyPr lIns="91440" tIns="45720" rIns="91440" bIns="45720"/>
          <a:lstStyle>
            <a:lvl1pPr marL="0" indent="0">
              <a:buFontTx/>
              <a:buNone/>
              <a:defRPr sz="4230" b="1">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914765" y="1828665"/>
            <a:ext cx="7770762" cy="533129"/>
          </a:xfrm>
          <a:prstGeom prst="rect">
            <a:avLst/>
          </a:prstGeom>
        </p:spPr>
        <p:txBody>
          <a:bodyPr lIns="91440" tIns="45720" rIns="91440" bIns="45720"/>
          <a:lstStyle>
            <a:lvl1pPr marL="0" indent="0">
              <a:buFontTx/>
              <a:buNone/>
              <a:defRPr sz="2965" baseline="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单击此处编辑文字</a:t>
            </a:r>
          </a:p>
        </p:txBody>
      </p:sp>
      <p:sp>
        <p:nvSpPr>
          <p:cNvPr id="8" name="文本占位符 7"/>
          <p:cNvSpPr>
            <a:spLocks noGrp="1"/>
          </p:cNvSpPr>
          <p:nvPr>
            <p:ph type="body" sz="quarter" idx="12" hasCustomPrompt="1"/>
          </p:nvPr>
        </p:nvSpPr>
        <p:spPr>
          <a:xfrm>
            <a:off x="914757" y="2992204"/>
            <a:ext cx="3351204" cy="305166"/>
          </a:xfrm>
          <a:prstGeom prst="rect">
            <a:avLst/>
          </a:prstGeom>
        </p:spPr>
        <p:txBody>
          <a:bodyPr lIns="91440" tIns="45720" rIns="91440" bIns="45720"/>
          <a:lstStyle>
            <a:lvl1pPr marL="0" indent="0">
              <a:buFontTx/>
              <a:buNone/>
              <a:defRPr sz="169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年／月／日</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 y="67"/>
            <a:ext cx="12191665" cy="6858054"/>
          </a:xfrm>
          <a:prstGeom prst="rect">
            <a:avLst/>
          </a:prstGeom>
        </p:spPr>
      </p:pic>
      <p:sp>
        <p:nvSpPr>
          <p:cNvPr id="7" name="文本占位符 6"/>
          <p:cNvSpPr>
            <a:spLocks noGrp="1"/>
          </p:cNvSpPr>
          <p:nvPr>
            <p:ph type="body" sz="quarter" idx="10" hasCustomPrompt="1"/>
          </p:nvPr>
        </p:nvSpPr>
        <p:spPr>
          <a:xfrm>
            <a:off x="686173" y="533156"/>
            <a:ext cx="1219116" cy="685489"/>
          </a:xfrm>
          <a:prstGeom prst="rect">
            <a:avLst/>
          </a:prstGeom>
        </p:spPr>
        <p:txBody>
          <a:bodyPr lIns="91440" tIns="45720" rIns="91440" bIns="45720"/>
          <a:lstStyle>
            <a:lvl1pPr marL="0" indent="0">
              <a:buFontTx/>
              <a:buNone/>
              <a:defRPr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目录</a:t>
            </a:r>
          </a:p>
        </p:txBody>
      </p:sp>
      <p:sp>
        <p:nvSpPr>
          <p:cNvPr id="14" name="文本占位符 13"/>
          <p:cNvSpPr>
            <a:spLocks noGrp="1"/>
          </p:cNvSpPr>
          <p:nvPr>
            <p:ph type="body" sz="quarter" idx="11" hasCustomPrompt="1"/>
          </p:nvPr>
        </p:nvSpPr>
        <p:spPr>
          <a:xfrm>
            <a:off x="3003059" y="1523839"/>
            <a:ext cx="582721" cy="456661"/>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1</a:t>
            </a:r>
            <a:endParaRPr kumimoji="1" lang="zh-CN" altLang="en-US" dirty="0"/>
          </a:p>
        </p:txBody>
      </p:sp>
      <p:sp>
        <p:nvSpPr>
          <p:cNvPr id="16" name="文本占位符 15"/>
          <p:cNvSpPr>
            <a:spLocks noGrp="1"/>
          </p:cNvSpPr>
          <p:nvPr>
            <p:ph type="body" sz="quarter" idx="12" hasCustomPrompt="1"/>
          </p:nvPr>
        </p:nvSpPr>
        <p:spPr>
          <a:xfrm>
            <a:off x="3586554" y="1523839"/>
            <a:ext cx="4109603" cy="456661"/>
          </a:xfrm>
          <a:prstGeom prst="rect">
            <a:avLst/>
          </a:prstGeom>
        </p:spPr>
        <p:txBody>
          <a:bodyPr lIns="91440" tIns="45720" rIns="91440" bIns="45720"/>
          <a:lstStyle>
            <a:lvl1pPr marL="0" indent="0">
              <a:buFontTx/>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0" name="文本占位符 19"/>
          <p:cNvSpPr>
            <a:spLocks noGrp="1"/>
          </p:cNvSpPr>
          <p:nvPr>
            <p:ph type="body" sz="quarter" idx="13" hasCustomPrompt="1"/>
          </p:nvPr>
        </p:nvSpPr>
        <p:spPr>
          <a:xfrm>
            <a:off x="3003059" y="2090739"/>
            <a:ext cx="582721" cy="42378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2</a:t>
            </a:r>
            <a:endParaRPr kumimoji="1" lang="zh-CN" altLang="en-US" dirty="0"/>
          </a:p>
        </p:txBody>
      </p:sp>
      <p:sp>
        <p:nvSpPr>
          <p:cNvPr id="23" name="文本占位符 22"/>
          <p:cNvSpPr>
            <a:spLocks noGrp="1"/>
          </p:cNvSpPr>
          <p:nvPr>
            <p:ph type="body" sz="quarter" idx="14" hasCustomPrompt="1"/>
          </p:nvPr>
        </p:nvSpPr>
        <p:spPr>
          <a:xfrm>
            <a:off x="3585777" y="2090739"/>
            <a:ext cx="4110311" cy="42378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27" name="文本占位符 26"/>
          <p:cNvSpPr>
            <a:spLocks noGrp="1"/>
          </p:cNvSpPr>
          <p:nvPr>
            <p:ph type="body" sz="quarter" idx="15" hasCustomPrompt="1"/>
          </p:nvPr>
        </p:nvSpPr>
        <p:spPr>
          <a:xfrm>
            <a:off x="3003059" y="2657643"/>
            <a:ext cx="582721" cy="433074"/>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3</a:t>
            </a:r>
            <a:endParaRPr kumimoji="1" lang="zh-CN" altLang="en-US" dirty="0"/>
          </a:p>
        </p:txBody>
      </p:sp>
      <p:sp>
        <p:nvSpPr>
          <p:cNvPr id="31" name="文本占位符 30"/>
          <p:cNvSpPr>
            <a:spLocks noGrp="1"/>
          </p:cNvSpPr>
          <p:nvPr>
            <p:ph type="body" sz="quarter" idx="16" hasCustomPrompt="1"/>
          </p:nvPr>
        </p:nvSpPr>
        <p:spPr>
          <a:xfrm>
            <a:off x="3003059" y="3224543"/>
            <a:ext cx="582721" cy="433076"/>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4</a:t>
            </a:r>
            <a:endParaRPr kumimoji="1" lang="zh-CN" altLang="en-US" dirty="0"/>
          </a:p>
        </p:txBody>
      </p:sp>
      <p:sp>
        <p:nvSpPr>
          <p:cNvPr id="34" name="文本占位符 33"/>
          <p:cNvSpPr>
            <a:spLocks noGrp="1"/>
          </p:cNvSpPr>
          <p:nvPr>
            <p:ph type="body" sz="quarter" idx="17" hasCustomPrompt="1"/>
          </p:nvPr>
        </p:nvSpPr>
        <p:spPr>
          <a:xfrm>
            <a:off x="3007195" y="3791445"/>
            <a:ext cx="578651" cy="381373"/>
          </a:xfrm>
          <a:prstGeom prst="rect">
            <a:avLst/>
          </a:prstGeom>
        </p:spPr>
        <p:txBody>
          <a:bodyPr lIns="91440" tIns="45720" rIns="91440" bIns="45720"/>
          <a:lstStyle>
            <a:lvl1pPr marL="0" indent="0">
              <a:buFontTx/>
              <a:buNone/>
              <a:defRPr sz="2115">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5</a:t>
            </a:r>
            <a:endParaRPr kumimoji="1" lang="zh-CN" altLang="en-US" dirty="0"/>
          </a:p>
        </p:txBody>
      </p:sp>
      <p:sp>
        <p:nvSpPr>
          <p:cNvPr id="38" name="文本占位符 26"/>
          <p:cNvSpPr>
            <a:spLocks noGrp="1"/>
          </p:cNvSpPr>
          <p:nvPr>
            <p:ph type="body" sz="quarter" idx="18" hasCustomPrompt="1"/>
          </p:nvPr>
        </p:nvSpPr>
        <p:spPr>
          <a:xfrm>
            <a:off x="3588266" y="2657643"/>
            <a:ext cx="4107828" cy="433074"/>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0" name="文本占位符 30"/>
          <p:cNvSpPr>
            <a:spLocks noGrp="1"/>
          </p:cNvSpPr>
          <p:nvPr>
            <p:ph type="body" sz="quarter" idx="19" hasCustomPrompt="1"/>
          </p:nvPr>
        </p:nvSpPr>
        <p:spPr>
          <a:xfrm>
            <a:off x="3588261" y="3224543"/>
            <a:ext cx="4107827" cy="433076"/>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41" name="文本占位符 33"/>
          <p:cNvSpPr>
            <a:spLocks noGrp="1"/>
          </p:cNvSpPr>
          <p:nvPr>
            <p:ph type="body" sz="quarter" idx="20" hasCustomPrompt="1"/>
          </p:nvPr>
        </p:nvSpPr>
        <p:spPr>
          <a:xfrm>
            <a:off x="3585777" y="3791445"/>
            <a:ext cx="4110311" cy="381373"/>
          </a:xfrm>
          <a:prstGeom prst="rect">
            <a:avLst/>
          </a:prstGeom>
        </p:spPr>
        <p:txBody>
          <a:bodyPr lIns="91440" tIns="45720" rIns="91440" bIns="45720"/>
          <a:lstStyle>
            <a:lvl1pPr marL="407670" marR="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sz="2115">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919703" y="6112965"/>
            <a:ext cx="1372425" cy="42014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4" name="文本占位符 3"/>
          <p:cNvSpPr>
            <a:spLocks noGrp="1"/>
          </p:cNvSpPr>
          <p:nvPr>
            <p:ph type="body" sz="quarter" idx="10" hasCustomPrompt="1"/>
          </p:nvPr>
        </p:nvSpPr>
        <p:spPr>
          <a:xfrm>
            <a:off x="533783" y="533156"/>
            <a:ext cx="6476553" cy="685464"/>
          </a:xfrm>
          <a:prstGeom prst="rect">
            <a:avLst/>
          </a:prstGeom>
        </p:spPr>
        <p:txBody>
          <a:bodyPr lIns="91440" tIns="45720" rIns="91440" bIns="45720"/>
          <a:lstStyle>
            <a:lvl1pPr marL="0" indent="0">
              <a:buFontTx/>
              <a:buNone/>
              <a:defRPr sz="3385" b="1">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单击此处添加标题</a:t>
            </a:r>
          </a:p>
        </p:txBody>
      </p:sp>
      <p:sp>
        <p:nvSpPr>
          <p:cNvPr id="6" name="文本占位符 5"/>
          <p:cNvSpPr>
            <a:spLocks noGrp="1"/>
          </p:cNvSpPr>
          <p:nvPr>
            <p:ph type="body" sz="quarter" idx="11" hasCustomPrompt="1"/>
          </p:nvPr>
        </p:nvSpPr>
        <p:spPr>
          <a:xfrm>
            <a:off x="533783" y="6216748"/>
            <a:ext cx="914337" cy="260577"/>
          </a:xfrm>
          <a:prstGeom prst="rect">
            <a:avLst/>
          </a:prstGeom>
        </p:spPr>
        <p:txBody>
          <a:bodyPr lIns="91440" tIns="45720" rIns="91440" bIns="45720"/>
          <a:lstStyle>
            <a:lvl1pPr marL="0" indent="0">
              <a:buFontTx/>
              <a:buNone/>
              <a:defRPr sz="1060">
                <a:solidFill>
                  <a:srgbClr val="E2231A"/>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en-US" altLang="zh-CN" dirty="0"/>
              <a:t>Page_001</a:t>
            </a:r>
            <a:endParaRPr kumimoji="1" lang="zh-CN" altLang="en-US" dirty="0"/>
          </a:p>
        </p:txBody>
      </p:sp>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10516" y="228330"/>
            <a:ext cx="1372425" cy="420143"/>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7" name="Picture 2" descr="c:\users\donghuizhen\documents\jddongdong\jimenterprise\donghuizhen\image\ae6e2502e9f3d6d8ff6fd930e65fb3f6.png"/>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 y="4901"/>
            <a:ext cx="12192000" cy="685309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占位符 2"/>
          <p:cNvSpPr>
            <a:spLocks noGrp="1"/>
          </p:cNvSpPr>
          <p:nvPr>
            <p:ph type="body" sz="quarter" idx="13" hasCustomPrompt="1"/>
          </p:nvPr>
        </p:nvSpPr>
        <p:spPr>
          <a:xfrm>
            <a:off x="914757" y="1142812"/>
            <a:ext cx="5639094" cy="853674"/>
          </a:xfrm>
          <a:prstGeom prst="rect">
            <a:avLst/>
          </a:prstGeom>
        </p:spPr>
        <p:txBody>
          <a:bodyPr lIns="91440" tIns="45720" rIns="91440" bIns="45720" anchor="ctr"/>
          <a:lstStyle>
            <a:lvl1pPr marL="0" indent="0">
              <a:buFontTx/>
              <a:buNone/>
              <a:defRPr sz="4230">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kumimoji="1" lang="zh-CN" altLang="en-US" dirty="0"/>
              <a:t>感谢您的时间。</a:t>
            </a:r>
          </a:p>
        </p:txBody>
      </p:sp>
      <p:sp>
        <p:nvSpPr>
          <p:cNvPr id="12" name="文本占位符 2"/>
          <p:cNvSpPr>
            <a:spLocks noGrp="1"/>
          </p:cNvSpPr>
          <p:nvPr>
            <p:ph type="body" sz="quarter" idx="14" hasCustomPrompt="1"/>
          </p:nvPr>
        </p:nvSpPr>
        <p:spPr>
          <a:xfrm>
            <a:off x="914757" y="1987052"/>
            <a:ext cx="5639094" cy="603678"/>
          </a:xfrm>
          <a:prstGeom prst="rect">
            <a:avLst/>
          </a:prstGeom>
        </p:spPr>
        <p:txBody>
          <a:bodyPr lIns="91440" tIns="45720" rIns="91440" bIns="45720" anchor="ctr"/>
          <a:lstStyle>
            <a:lvl1pPr marL="0" marR="0" indent="0" algn="l" defTabSz="1087755" rtl="0" eaLnBrk="1" fontAlgn="auto" latinLnBrk="0" hangingPunct="1">
              <a:lnSpc>
                <a:spcPct val="100000"/>
              </a:lnSpc>
              <a:spcBef>
                <a:spcPct val="20000"/>
              </a:spcBef>
              <a:spcAft>
                <a:spcPts val="0"/>
              </a:spcAft>
              <a:buClrTx/>
              <a:buSzTx/>
              <a:buFontTx/>
              <a:buNone/>
              <a:defRPr sz="2965">
                <a:solidFill>
                  <a:schemeClr val="bg1"/>
                </a:solidFill>
                <a:latin typeface="微软雅黑" panose="020B0503020204020204" charset="-122"/>
                <a:ea typeface="微软雅黑" panose="020B0503020204020204" charset="-122"/>
                <a:cs typeface="微软雅黑" panose="020B0503020204020204" charset="-122"/>
              </a:defRPr>
            </a:lvl1pPr>
          </a:lstStyle>
          <a:p>
            <a:pPr marL="407670" marR="0" lvl="0" indent="-407670" algn="l" defTabSz="1087755" rtl="0" eaLnBrk="1" fontAlgn="auto" latinLnBrk="0" hangingPunct="1">
              <a:lnSpc>
                <a:spcPct val="100000"/>
              </a:lnSpc>
              <a:spcBef>
                <a:spcPct val="20000"/>
              </a:spcBef>
              <a:spcAft>
                <a:spcPts val="0"/>
              </a:spcAft>
              <a:buClrTx/>
              <a:buSzTx/>
              <a:buFont typeface="Arial" panose="020B0604020202020204" pitchFamily="34" charset="0"/>
              <a:buNone/>
              <a:defRPr/>
            </a:pPr>
            <a:r>
              <a:rPr lang="en-US" altLang="zh-CN" sz="2965" dirty="0">
                <a:solidFill>
                  <a:schemeClr val="bg1"/>
                </a:solidFill>
                <a:latin typeface="微软雅黑" panose="020B0503020204020204" charset="-122"/>
                <a:ea typeface="微软雅黑" panose="020B0503020204020204" charset="-122"/>
              </a:rPr>
              <a:t>THANKS</a:t>
            </a:r>
            <a:r>
              <a:rPr kumimoji="1" lang="en-US" altLang="zh-CN" dirty="0"/>
              <a:t>.</a:t>
            </a:r>
            <a:endParaRPr kumimoji="1" lang="zh-CN" altLang="en-US" dirty="0"/>
          </a:p>
        </p:txBody>
      </p:sp>
      <p:pic>
        <p:nvPicPr>
          <p:cNvPr id="8" name="图片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02840" y="5867674"/>
            <a:ext cx="1703491" cy="52188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693401" y="368301"/>
            <a:ext cx="1053769" cy="387733"/>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0"/>
          </a:xfrm>
          <a:prstGeom prst="rect">
            <a:avLst/>
          </a:prstGeom>
        </p:spPr>
      </p:pic>
      <p:pic>
        <p:nvPicPr>
          <p:cNvPr id="3" name="图片 2"/>
          <p:cNvPicPr>
            <a:picLocks noChangeAspect="1"/>
          </p:cNvPicPr>
          <p:nvPr userDrawn="1"/>
        </p:nvPicPr>
        <p:blipFill>
          <a:blip r:embed="rId3">
            <a:clrChange>
              <a:clrFrom>
                <a:srgbClr val="FFFFFF"/>
              </a:clrFrom>
              <a:clrTo>
                <a:srgbClr val="FFFFFF">
                  <a:alpha val="0"/>
                </a:srgbClr>
              </a:clrTo>
            </a:clrChange>
          </a:blip>
          <a:stretch>
            <a:fillRect/>
          </a:stretch>
        </p:blipFill>
        <p:spPr>
          <a:xfrm>
            <a:off x="10388931" y="5837237"/>
            <a:ext cx="1333169" cy="49053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1087755" rtl="0" eaLnBrk="1" latinLnBrk="0" hangingPunct="1">
        <a:spcBef>
          <a:spcPct val="0"/>
        </a:spcBef>
        <a:buNone/>
        <a:defRPr sz="5185" kern="1200">
          <a:solidFill>
            <a:schemeClr val="tx1"/>
          </a:solidFill>
          <a:latin typeface="+mj-lt"/>
          <a:ea typeface="+mj-ea"/>
          <a:cs typeface="+mj-cs"/>
        </a:defRPr>
      </a:lvl1pPr>
    </p:titleStyle>
    <p:bodyStyle>
      <a:lvl1pPr marL="407670" indent="-407670" algn="l" defTabSz="1087755" rtl="0" eaLnBrk="1" latinLnBrk="0" hangingPunct="1">
        <a:spcBef>
          <a:spcPct val="20000"/>
        </a:spcBef>
        <a:buFont typeface="Arial" panose="020B0604020202020204" pitchFamily="34" charset="0"/>
        <a:buChar char="•"/>
        <a:defRPr sz="3810" kern="1200">
          <a:solidFill>
            <a:schemeClr val="tx1"/>
          </a:solidFill>
          <a:latin typeface="+mn-lt"/>
          <a:ea typeface="+mn-ea"/>
          <a:cs typeface="+mn-cs"/>
        </a:defRPr>
      </a:lvl1pPr>
      <a:lvl2pPr marL="883920" indent="-339725" algn="l" defTabSz="1087755" rtl="0" eaLnBrk="1" latinLnBrk="0" hangingPunct="1">
        <a:spcBef>
          <a:spcPct val="20000"/>
        </a:spcBef>
        <a:buFont typeface="Arial" panose="020B0604020202020204" pitchFamily="34" charset="0"/>
        <a:buChar char="–"/>
        <a:defRPr sz="3280" kern="1200">
          <a:solidFill>
            <a:schemeClr val="tx1"/>
          </a:solidFill>
          <a:latin typeface="+mn-lt"/>
          <a:ea typeface="+mn-ea"/>
          <a:cs typeface="+mn-cs"/>
        </a:defRPr>
      </a:lvl2pPr>
      <a:lvl3pPr marL="1360805" indent="-272415" algn="l" defTabSz="1087755" rtl="0" eaLnBrk="1" latinLnBrk="0" hangingPunct="1">
        <a:spcBef>
          <a:spcPct val="20000"/>
        </a:spcBef>
        <a:buFont typeface="Arial" panose="020B0604020202020204" pitchFamily="34" charset="0"/>
        <a:buChar char="•"/>
        <a:defRPr sz="2855" kern="1200">
          <a:solidFill>
            <a:schemeClr val="tx1"/>
          </a:solidFill>
          <a:latin typeface="+mn-lt"/>
          <a:ea typeface="+mn-ea"/>
          <a:cs typeface="+mn-cs"/>
        </a:defRPr>
      </a:lvl3pPr>
      <a:lvl4pPr marL="190500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4pPr>
      <a:lvl5pPr marL="244919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5pPr>
      <a:lvl6pPr marL="299339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6pPr>
      <a:lvl7pPr marL="353758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7pPr>
      <a:lvl8pPr marL="4080510"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8pPr>
      <a:lvl9pPr marL="4624705" indent="-272415" algn="l" defTabSz="1087755" rtl="0" eaLnBrk="1" latinLnBrk="0" hangingPunct="1">
        <a:spcBef>
          <a:spcPct val="20000"/>
        </a:spcBef>
        <a:buFont typeface="Arial" panose="020B0604020202020204" pitchFamily="34" charset="0"/>
        <a:buChar char="•"/>
        <a:defRPr sz="2330" kern="1200">
          <a:solidFill>
            <a:schemeClr val="tx1"/>
          </a:solidFill>
          <a:latin typeface="+mn-lt"/>
          <a:ea typeface="+mn-ea"/>
          <a:cs typeface="+mn-cs"/>
        </a:defRPr>
      </a:lvl9pPr>
    </p:bodyStyle>
    <p:otherStyle>
      <a:defPPr>
        <a:defRPr lang="zh-CN"/>
      </a:defPPr>
      <a:lvl1pPr marL="0" algn="l" defTabSz="1087755" rtl="0" eaLnBrk="1" latinLnBrk="0" hangingPunct="1">
        <a:defRPr sz="2115" kern="1200">
          <a:solidFill>
            <a:schemeClr val="tx1"/>
          </a:solidFill>
          <a:latin typeface="+mn-lt"/>
          <a:ea typeface="+mn-ea"/>
          <a:cs typeface="+mn-cs"/>
        </a:defRPr>
      </a:lvl1pPr>
      <a:lvl2pPr marL="544195" algn="l" defTabSz="1087755" rtl="0" eaLnBrk="1" latinLnBrk="0" hangingPunct="1">
        <a:defRPr sz="2115" kern="1200">
          <a:solidFill>
            <a:schemeClr val="tx1"/>
          </a:solidFill>
          <a:latin typeface="+mn-lt"/>
          <a:ea typeface="+mn-ea"/>
          <a:cs typeface="+mn-cs"/>
        </a:defRPr>
      </a:lvl2pPr>
      <a:lvl3pPr marL="1088390" algn="l" defTabSz="1087755" rtl="0" eaLnBrk="1" latinLnBrk="0" hangingPunct="1">
        <a:defRPr sz="2115" kern="1200">
          <a:solidFill>
            <a:schemeClr val="tx1"/>
          </a:solidFill>
          <a:latin typeface="+mn-lt"/>
          <a:ea typeface="+mn-ea"/>
          <a:cs typeface="+mn-cs"/>
        </a:defRPr>
      </a:lvl3pPr>
      <a:lvl4pPr marL="1632585" algn="l" defTabSz="1087755" rtl="0" eaLnBrk="1" latinLnBrk="0" hangingPunct="1">
        <a:defRPr sz="2115" kern="1200">
          <a:solidFill>
            <a:schemeClr val="tx1"/>
          </a:solidFill>
          <a:latin typeface="+mn-lt"/>
          <a:ea typeface="+mn-ea"/>
          <a:cs typeface="+mn-cs"/>
        </a:defRPr>
      </a:lvl4pPr>
      <a:lvl5pPr marL="2176780" algn="l" defTabSz="1087755" rtl="0" eaLnBrk="1" latinLnBrk="0" hangingPunct="1">
        <a:defRPr sz="2115" kern="1200">
          <a:solidFill>
            <a:schemeClr val="tx1"/>
          </a:solidFill>
          <a:latin typeface="+mn-lt"/>
          <a:ea typeface="+mn-ea"/>
          <a:cs typeface="+mn-cs"/>
        </a:defRPr>
      </a:lvl5pPr>
      <a:lvl6pPr marL="2720975" algn="l" defTabSz="1087755" rtl="0" eaLnBrk="1" latinLnBrk="0" hangingPunct="1">
        <a:defRPr sz="2115" kern="1200">
          <a:solidFill>
            <a:schemeClr val="tx1"/>
          </a:solidFill>
          <a:latin typeface="+mn-lt"/>
          <a:ea typeface="+mn-ea"/>
          <a:cs typeface="+mn-cs"/>
        </a:defRPr>
      </a:lvl6pPr>
      <a:lvl7pPr marL="3265170" algn="l" defTabSz="1087755" rtl="0" eaLnBrk="1" latinLnBrk="0" hangingPunct="1">
        <a:defRPr sz="2115" kern="1200">
          <a:solidFill>
            <a:schemeClr val="tx1"/>
          </a:solidFill>
          <a:latin typeface="+mn-lt"/>
          <a:ea typeface="+mn-ea"/>
          <a:cs typeface="+mn-cs"/>
        </a:defRPr>
      </a:lvl7pPr>
      <a:lvl8pPr marL="3809365" algn="l" defTabSz="1087755" rtl="0" eaLnBrk="1" latinLnBrk="0" hangingPunct="1">
        <a:defRPr sz="2115" kern="1200">
          <a:solidFill>
            <a:schemeClr val="tx1"/>
          </a:solidFill>
          <a:latin typeface="+mn-lt"/>
          <a:ea typeface="+mn-ea"/>
          <a:cs typeface="+mn-cs"/>
        </a:defRPr>
      </a:lvl8pPr>
      <a:lvl9pPr marL="4352925" algn="l" defTabSz="1087755" rtl="0" eaLnBrk="1" latinLnBrk="0" hangingPunct="1">
        <a:defRPr sz="21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2021319" y="2199976"/>
            <a:ext cx="10362481" cy="761947"/>
          </a:xfrm>
        </p:spPr>
        <p:txBody>
          <a:bodyPr/>
          <a:lstStyle/>
          <a:p>
            <a:r>
              <a:rPr lang="en" altLang="zh-CN" dirty="0" err="1"/>
              <a:t>golang</a:t>
            </a:r>
            <a:r>
              <a:rPr lang="zh-CN" altLang="en-US" dirty="0"/>
              <a:t>使用及在</a:t>
            </a:r>
            <a:r>
              <a:rPr lang="en" altLang="zh-CN" dirty="0" err="1"/>
              <a:t>sre</a:t>
            </a:r>
            <a:r>
              <a:rPr lang="zh-CN" altLang="en-US" dirty="0"/>
              <a:t>中的落地实施</a:t>
            </a:r>
            <a:endParaRPr lang="zh-CN" altLang="en-US" b="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三、基础语法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7" name="图片 6">
            <a:extLst>
              <a:ext uri="{FF2B5EF4-FFF2-40B4-BE49-F238E27FC236}">
                <a16:creationId xmlns:a16="http://schemas.microsoft.com/office/drawing/2014/main" id="{A04BEDBF-721F-DF41-9EFD-C7B728E63F4E}"/>
              </a:ext>
            </a:extLst>
          </p:cNvPr>
          <p:cNvPicPr>
            <a:picLocks noChangeAspect="1"/>
          </p:cNvPicPr>
          <p:nvPr/>
        </p:nvPicPr>
        <p:blipFill>
          <a:blip r:embed="rId3"/>
          <a:stretch>
            <a:fillRect/>
          </a:stretch>
        </p:blipFill>
        <p:spPr>
          <a:xfrm>
            <a:off x="231494" y="1416080"/>
            <a:ext cx="11660694" cy="3850401"/>
          </a:xfrm>
          <a:prstGeom prst="rect">
            <a:avLst/>
          </a:prstGeom>
        </p:spPr>
      </p:pic>
    </p:spTree>
    <p:extLst>
      <p:ext uri="{BB962C8B-B14F-4D97-AF65-F5344CB8AC3E}">
        <p14:creationId xmlns:p14="http://schemas.microsoft.com/office/powerpoint/2010/main" val="929578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4"/>
          </p:nvPr>
        </p:nvSpPr>
        <p:spPr/>
        <p:txBody>
          <a:bodyPr/>
          <a:lstStyle/>
          <a:p>
            <a:r>
              <a:rPr lang="en-US" altLang="en-US" dirty="0"/>
              <a:t>Thanks.</a:t>
            </a:r>
            <a:endParaRPr lang="zh-CN" altLang="en-US" dirty="0"/>
          </a:p>
        </p:txBody>
      </p:sp>
      <p:sp>
        <p:nvSpPr>
          <p:cNvPr id="4" name="文本占位符 3"/>
          <p:cNvSpPr>
            <a:spLocks noGrp="1"/>
          </p:cNvSpPr>
          <p:nvPr>
            <p:ph type="body" sz="quarter" idx="13"/>
          </p:nvPr>
        </p:nvSpPr>
        <p:spPr/>
        <p:txBody>
          <a:bodyPr/>
          <a:lstStyle/>
          <a:p>
            <a:r>
              <a:rPr lang="en-US" altLang="en-US" dirty="0"/>
              <a:t>感谢您的时间。</a:t>
            </a:r>
            <a:endParaRPr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zh-CN" altLang="en-US" dirty="0"/>
              <a:t>目录</a:t>
            </a:r>
          </a:p>
        </p:txBody>
      </p:sp>
      <p:sp>
        <p:nvSpPr>
          <p:cNvPr id="3" name="文本占位符 2"/>
          <p:cNvSpPr>
            <a:spLocks noGrp="1"/>
          </p:cNvSpPr>
          <p:nvPr>
            <p:ph type="body" sz="quarter" idx="11"/>
          </p:nvPr>
        </p:nvSpPr>
        <p:spPr>
          <a:xfrm>
            <a:off x="2436131" y="2218783"/>
            <a:ext cx="582721" cy="456661"/>
          </a:xfrm>
        </p:spPr>
        <p:txBody>
          <a:bodyPr/>
          <a:lstStyle/>
          <a:p>
            <a:r>
              <a:rPr kumimoji="1" lang="en-US" altLang="zh-CN" sz="2400" dirty="0">
                <a:solidFill>
                  <a:schemeClr val="tx1"/>
                </a:solidFill>
                <a:latin typeface="微软雅黑" panose="020B0503020204020204" charset="-122"/>
                <a:ea typeface="微软雅黑" panose="020B0503020204020204" charset="-122"/>
              </a:rPr>
              <a:t>1</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4" name="文本占位符 3"/>
          <p:cNvSpPr>
            <a:spLocks noGrp="1"/>
          </p:cNvSpPr>
          <p:nvPr>
            <p:ph type="body" sz="quarter" idx="12"/>
          </p:nvPr>
        </p:nvSpPr>
        <p:spPr>
          <a:xfrm>
            <a:off x="3019558" y="2219075"/>
            <a:ext cx="7309783" cy="456591"/>
          </a:xfrm>
        </p:spPr>
        <p:txBody>
          <a:bodyPr/>
          <a:lstStyle/>
          <a:p>
            <a:pPr defTabSz="1028065"/>
            <a:r>
              <a:rPr lang="zh-CN" altLang="en-US" sz="2400" dirty="0">
                <a:solidFill>
                  <a:schemeClr val="tx1"/>
                </a:solidFill>
              </a:rPr>
              <a:t>简介</a:t>
            </a:r>
          </a:p>
        </p:txBody>
      </p:sp>
      <p:sp>
        <p:nvSpPr>
          <p:cNvPr id="16" name="文本占位符 3"/>
          <p:cNvSpPr txBox="1"/>
          <p:nvPr/>
        </p:nvSpPr>
        <p:spPr>
          <a:xfrm>
            <a:off x="3018850" y="2728804"/>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 altLang="zh-CN" sz="2400" dirty="0">
                <a:solidFill>
                  <a:schemeClr val="tx1"/>
                </a:solidFill>
              </a:rPr>
              <a:t>go</a:t>
            </a:r>
            <a:r>
              <a:rPr lang="zh-CN" altLang="en-US" sz="2400" dirty="0">
                <a:solidFill>
                  <a:schemeClr val="tx1"/>
                </a:solidFill>
              </a:rPr>
              <a:t>语言配置及使用</a:t>
            </a:r>
          </a:p>
        </p:txBody>
      </p:sp>
      <p:sp>
        <p:nvSpPr>
          <p:cNvPr id="17" name="文本占位符 4"/>
          <p:cNvSpPr txBox="1"/>
          <p:nvPr/>
        </p:nvSpPr>
        <p:spPr>
          <a:xfrm>
            <a:off x="2436128" y="2753625"/>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2</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4" name="文本占位符 4"/>
          <p:cNvSpPr txBox="1"/>
          <p:nvPr/>
        </p:nvSpPr>
        <p:spPr>
          <a:xfrm>
            <a:off x="2428373" y="3261829"/>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en-US" sz="2400" dirty="0">
                <a:solidFill>
                  <a:schemeClr val="tx1"/>
                </a:solidFill>
                <a:latin typeface="微软雅黑" panose="020B0503020204020204" charset="-122"/>
                <a:ea typeface="微软雅黑" panose="020B0503020204020204" charset="-122"/>
              </a:rPr>
              <a:t>3</a:t>
            </a:r>
            <a:endParaRPr kumimoji="1" lang="zh-CN" altLang="en-US" sz="2400" dirty="0">
              <a:solidFill>
                <a:schemeClr val="tx1"/>
              </a:solidFill>
              <a:latin typeface="微软雅黑" panose="020B0503020204020204" charset="-122"/>
              <a:ea typeface="微软雅黑" panose="020B0503020204020204" charset="-122"/>
            </a:endParaRPr>
          </a:p>
        </p:txBody>
      </p:sp>
      <p:sp>
        <p:nvSpPr>
          <p:cNvPr id="35" name="文本占位符 3"/>
          <p:cNvSpPr txBox="1"/>
          <p:nvPr/>
        </p:nvSpPr>
        <p:spPr>
          <a:xfrm>
            <a:off x="3011094" y="3231519"/>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en-US" altLang="zh-CN" sz="2400" dirty="0">
                <a:solidFill>
                  <a:schemeClr val="tx1"/>
                </a:solidFill>
              </a:rPr>
              <a:t>go</a:t>
            </a:r>
            <a:r>
              <a:rPr lang="zh-CN" altLang="en-US" sz="2400" dirty="0">
                <a:solidFill>
                  <a:schemeClr val="tx1"/>
                </a:solidFill>
              </a:rPr>
              <a:t>语言在</a:t>
            </a:r>
            <a:r>
              <a:rPr lang="en-US" altLang="zh-CN" sz="2400" dirty="0">
                <a:solidFill>
                  <a:schemeClr val="tx1"/>
                </a:solidFill>
              </a:rPr>
              <a:t>CI/CD</a:t>
            </a:r>
            <a:r>
              <a:rPr lang="zh-CN" altLang="en-US" sz="2400" dirty="0">
                <a:solidFill>
                  <a:schemeClr val="tx1"/>
                </a:solidFill>
              </a:rPr>
              <a:t>中的作用</a:t>
            </a:r>
          </a:p>
          <a:p>
            <a:br>
              <a:rPr lang="zh-CN" altLang="en-US" sz="2400" dirty="0">
                <a:solidFill>
                  <a:schemeClr val="tx1"/>
                </a:solidFill>
              </a:rPr>
            </a:br>
            <a:endParaRPr lang="zh-CN" altLang="en-US" sz="2400" dirty="0">
              <a:solidFill>
                <a:schemeClr val="tx1"/>
              </a:solidFill>
            </a:endParaRPr>
          </a:p>
        </p:txBody>
      </p:sp>
      <p:sp>
        <p:nvSpPr>
          <p:cNvPr id="9" name="文本占位符 3">
            <a:extLst>
              <a:ext uri="{FF2B5EF4-FFF2-40B4-BE49-F238E27FC236}">
                <a16:creationId xmlns:a16="http://schemas.microsoft.com/office/drawing/2014/main" id="{DBF6DDAE-93C7-1E47-AA7E-13F20C4D4887}"/>
              </a:ext>
            </a:extLst>
          </p:cNvPr>
          <p:cNvSpPr txBox="1"/>
          <p:nvPr/>
        </p:nvSpPr>
        <p:spPr>
          <a:xfrm>
            <a:off x="3018850" y="3741248"/>
            <a:ext cx="8411150" cy="456591"/>
          </a:xfrm>
          <a:prstGeom prst="rect">
            <a:avLst/>
          </a:prstGeom>
        </p:spPr>
        <p:txBody>
          <a:bodyPr/>
          <a:lstStyle>
            <a:lvl1pPr marL="0" indent="0" algn="l" defTabSz="1028065" rtl="0" eaLnBrk="1" latinLnBrk="0" hangingPunct="1">
              <a:spcBef>
                <a:spcPct val="20000"/>
              </a:spcBef>
              <a:buFontTx/>
              <a:buNone/>
              <a:defRPr sz="2000" kern="1200">
                <a:solidFill>
                  <a:schemeClr val="tx1">
                    <a:lumMod val="50000"/>
                    <a:lumOff val="50000"/>
                  </a:schemeClr>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lang="zh-CN" altLang="en-US" sz="2400" dirty="0">
                <a:solidFill>
                  <a:schemeClr val="tx1"/>
                </a:solidFill>
              </a:rPr>
              <a:t>案例展示</a:t>
            </a:r>
          </a:p>
        </p:txBody>
      </p:sp>
      <p:sp>
        <p:nvSpPr>
          <p:cNvPr id="11" name="文本占位符 4">
            <a:extLst>
              <a:ext uri="{FF2B5EF4-FFF2-40B4-BE49-F238E27FC236}">
                <a16:creationId xmlns:a16="http://schemas.microsoft.com/office/drawing/2014/main" id="{C836508D-3561-2C43-BFE9-AE1AA53BB9CE}"/>
              </a:ext>
            </a:extLst>
          </p:cNvPr>
          <p:cNvSpPr txBox="1"/>
          <p:nvPr/>
        </p:nvSpPr>
        <p:spPr>
          <a:xfrm>
            <a:off x="2428372" y="3772596"/>
            <a:ext cx="582721" cy="423718"/>
          </a:xfrm>
          <a:prstGeom prst="rect">
            <a:avLst/>
          </a:prstGeom>
        </p:spPr>
        <p:txBody>
          <a:bodyPr/>
          <a:lstStyle>
            <a:lvl1pPr marL="0" indent="0" algn="l" defTabSz="1028065" rtl="0" eaLnBrk="1" latinLnBrk="0" hangingPunct="1">
              <a:spcBef>
                <a:spcPct val="20000"/>
              </a:spcBef>
              <a:buFontTx/>
              <a:buNone/>
              <a:defRPr sz="2000" kern="1200">
                <a:solidFill>
                  <a:srgbClr val="E2231A"/>
                </a:solidFill>
                <a:latin typeface="微软雅黑" panose="020B0503020204020204" charset="-122"/>
                <a:ea typeface="微软雅黑" panose="020B0503020204020204" charset="-122"/>
                <a:cs typeface="微软雅黑" panose="020B0503020204020204" charset="-122"/>
              </a:defRPr>
            </a:lvl1pPr>
            <a:lvl2pPr marL="835660" indent="-321310" algn="l" defTabSz="1028065"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85875" indent="-257175" algn="l" defTabSz="10280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8002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145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2892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43275"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5699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71340" indent="-257175" algn="l" defTabSz="1028065"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r>
              <a:rPr kumimoji="1" lang="en-US" altLang="zh-CN" sz="2400" dirty="0">
                <a:solidFill>
                  <a:schemeClr val="tx1"/>
                </a:solidFill>
                <a:latin typeface="微软雅黑" panose="020B0503020204020204" charset="-122"/>
                <a:ea typeface="微软雅黑" panose="020B0503020204020204" charset="-122"/>
              </a:rPr>
              <a:t>4</a:t>
            </a:r>
            <a:endParaRPr kumimoji="1" lang="zh-CN" altLang="en-US" sz="2400" dirty="0">
              <a:solidFill>
                <a:schemeClr val="tx1"/>
              </a:solidFill>
              <a:latin typeface="微软雅黑" panose="020B0503020204020204" charset="-122"/>
              <a:ea typeface="微软雅黑" panose="020B050302020402020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一、简介</a:t>
            </a:r>
            <a:endParaRPr lang="zh-CN" altLang="en-US" sz="1200" dirty="0"/>
          </a:p>
        </p:txBody>
      </p:sp>
      <p:sp>
        <p:nvSpPr>
          <p:cNvPr id="4" name="文本框 3">
            <a:extLst>
              <a:ext uri="{FF2B5EF4-FFF2-40B4-BE49-F238E27FC236}">
                <a16:creationId xmlns:a16="http://schemas.microsoft.com/office/drawing/2014/main" id="{6AF71F9A-1685-664E-9697-DCFE025ACBB5}"/>
              </a:ext>
            </a:extLst>
          </p:cNvPr>
          <p:cNvSpPr txBox="1"/>
          <p:nvPr/>
        </p:nvSpPr>
        <p:spPr>
          <a:xfrm>
            <a:off x="1102107" y="1165808"/>
            <a:ext cx="4225636" cy="701731"/>
          </a:xfrm>
          <a:prstGeom prst="rect">
            <a:avLst/>
          </a:prstGeom>
          <a:noFill/>
        </p:spPr>
        <p:txBody>
          <a:bodyPr wrap="square" rtlCol="0">
            <a:spAutoFit/>
          </a:bodyPr>
          <a:lstStyle/>
          <a:p>
            <a:pPr defTabSz="1028065">
              <a:spcBef>
                <a:spcPct val="20000"/>
              </a:spcBef>
            </a:pPr>
            <a:r>
              <a:rPr lang="en-US" altLang="zh-CN" b="1" dirty="0">
                <a:solidFill>
                  <a:prstClr val="black"/>
                </a:solidFill>
                <a:latin typeface="Heiti SC Medium" pitchFamily="2" charset="-128"/>
                <a:ea typeface="Heiti SC Medium" pitchFamily="2" charset="-128"/>
              </a:rPr>
              <a:t>1</a:t>
            </a:r>
            <a:r>
              <a:rPr lang="zh-CN" altLang="en-US" b="1" dirty="0">
                <a:solidFill>
                  <a:prstClr val="black"/>
                </a:solidFill>
                <a:latin typeface="Heiti SC Medium" pitchFamily="2" charset="-128"/>
                <a:ea typeface="Heiti SC Medium" pitchFamily="2" charset="-128"/>
              </a:rPr>
              <a:t>、整体介绍</a:t>
            </a:r>
            <a:endParaRPr lang="en-US" altLang="zh-CN" b="1" dirty="0">
              <a:solidFill>
                <a:prstClr val="black"/>
              </a:solidFill>
              <a:latin typeface="Heiti SC Medium" pitchFamily="2" charset="-128"/>
              <a:ea typeface="Heiti SC Medium" pitchFamily="2" charset="-128"/>
            </a:endParaRPr>
          </a:p>
          <a:p>
            <a:pPr defTabSz="1028065">
              <a:spcBef>
                <a:spcPct val="20000"/>
              </a:spcBef>
            </a:pPr>
            <a:endParaRPr lang="zh-CN" altLang="en-US" b="1" dirty="0">
              <a:solidFill>
                <a:prstClr val="black"/>
              </a:solidFill>
              <a:latin typeface="Songti SC" panose="02010600040101010101" pitchFamily="2" charset="-122"/>
              <a:ea typeface="Songti SC" panose="02010600040101010101" pitchFamily="2" charset="-122"/>
            </a:endParaRPr>
          </a:p>
        </p:txBody>
      </p:sp>
      <p:sp>
        <p:nvSpPr>
          <p:cNvPr id="3" name="文本框 2">
            <a:extLst>
              <a:ext uri="{FF2B5EF4-FFF2-40B4-BE49-F238E27FC236}">
                <a16:creationId xmlns:a16="http://schemas.microsoft.com/office/drawing/2014/main" id="{6E763A62-7468-5B45-A75D-0D08DEC883A0}"/>
              </a:ext>
            </a:extLst>
          </p:cNvPr>
          <p:cNvSpPr txBox="1"/>
          <p:nvPr/>
        </p:nvSpPr>
        <p:spPr>
          <a:xfrm>
            <a:off x="1102107" y="1779104"/>
            <a:ext cx="10775154" cy="584775"/>
          </a:xfrm>
          <a:prstGeom prst="rect">
            <a:avLst/>
          </a:prstGeom>
          <a:noFill/>
        </p:spPr>
        <p:txBody>
          <a:bodyPr wrap="square" rtlCol="0">
            <a:spAutoFit/>
          </a:bodyPr>
          <a:lstStyle/>
          <a:p>
            <a:r>
              <a:rPr lang="en" altLang="zh-CN" sz="1600" dirty="0"/>
              <a:t>Go</a:t>
            </a:r>
            <a:r>
              <a:rPr lang="zh-CN" altLang="en-US" sz="1600" dirty="0"/>
              <a:t>语言开发自</a:t>
            </a:r>
            <a:r>
              <a:rPr lang="en" altLang="zh-CN" sz="1600" dirty="0"/>
              <a:t>Google</a:t>
            </a:r>
            <a:r>
              <a:rPr lang="zh-CN" altLang="en" sz="1600" dirty="0"/>
              <a:t>，</a:t>
            </a:r>
            <a:r>
              <a:rPr lang="zh-CN" altLang="en-US" sz="1600" dirty="0"/>
              <a:t>是一门支持并发编程和内存垃圾回收的编译型静态类型语言。它是一个开源的项目：</a:t>
            </a:r>
            <a:r>
              <a:rPr lang="en" altLang="zh-CN" sz="1600" dirty="0"/>
              <a:t>Google</a:t>
            </a:r>
            <a:r>
              <a:rPr lang="zh-CN" altLang="en-US" sz="1600" dirty="0"/>
              <a:t>从公共的代码库中导入代码而不是相反。</a:t>
            </a:r>
          </a:p>
        </p:txBody>
      </p:sp>
      <p:sp>
        <p:nvSpPr>
          <p:cNvPr id="5" name="文本框 4">
            <a:extLst>
              <a:ext uri="{FF2B5EF4-FFF2-40B4-BE49-F238E27FC236}">
                <a16:creationId xmlns:a16="http://schemas.microsoft.com/office/drawing/2014/main" id="{C28C3DB5-CDD6-F64D-9896-1A9C47F03084}"/>
              </a:ext>
            </a:extLst>
          </p:cNvPr>
          <p:cNvSpPr txBox="1"/>
          <p:nvPr/>
        </p:nvSpPr>
        <p:spPr>
          <a:xfrm>
            <a:off x="1102107" y="2433400"/>
            <a:ext cx="10874545" cy="1077218"/>
          </a:xfrm>
          <a:prstGeom prst="rect">
            <a:avLst/>
          </a:prstGeom>
          <a:noFill/>
        </p:spPr>
        <p:txBody>
          <a:bodyPr wrap="square" rtlCol="0">
            <a:spAutoFit/>
          </a:bodyPr>
          <a:lstStyle/>
          <a:p>
            <a:r>
              <a:rPr lang="en" altLang="zh-CN" sz="1600" dirty="0"/>
              <a:t>Go</a:t>
            </a:r>
            <a:r>
              <a:rPr lang="zh-CN" altLang="en-US" sz="1600" dirty="0"/>
              <a:t>语言运行效率高，具有较强的可伸缩性</a:t>
            </a:r>
            <a:r>
              <a:rPr lang="en-US" altLang="zh-CN" sz="1600" dirty="0"/>
              <a:t>(</a:t>
            </a:r>
            <a:r>
              <a:rPr lang="en" altLang="zh-CN" sz="1600" dirty="0"/>
              <a:t>scalable)</a:t>
            </a:r>
            <a:r>
              <a:rPr lang="zh-CN" altLang="en" sz="1600" dirty="0"/>
              <a:t>，</a:t>
            </a:r>
            <a:r>
              <a:rPr lang="zh-CN" altLang="en-US" sz="1600" dirty="0"/>
              <a:t>而且使用它进行工作时的效率也很高。有些程序员发现用它编程很有意思；还有一些程序员认为它缺乏想象力甚至很烦人。在本文中我们将解释为什么这两种观点并不相互矛盾。</a:t>
            </a:r>
            <a:r>
              <a:rPr lang="en" altLang="zh-CN" sz="1600" dirty="0"/>
              <a:t>Go</a:t>
            </a:r>
            <a:r>
              <a:rPr lang="zh-CN" altLang="en-US" sz="1600" dirty="0"/>
              <a:t>是为解决</a:t>
            </a:r>
            <a:r>
              <a:rPr lang="en" altLang="zh-CN" sz="1600" dirty="0"/>
              <a:t>Google</a:t>
            </a:r>
            <a:r>
              <a:rPr lang="zh-CN" altLang="en-US" sz="1600" dirty="0"/>
              <a:t>在软件开发中遇到的问题而设计的，虽然因此而设计出的语言不会是一门在研究领域里具有突破性进展的语言，但它却是大型软件项目中软件工程方面的一个非常棒的工具。</a:t>
            </a:r>
          </a:p>
        </p:txBody>
      </p:sp>
      <p:sp>
        <p:nvSpPr>
          <p:cNvPr id="7" name="文本框 6">
            <a:extLst>
              <a:ext uri="{FF2B5EF4-FFF2-40B4-BE49-F238E27FC236}">
                <a16:creationId xmlns:a16="http://schemas.microsoft.com/office/drawing/2014/main" id="{171EA6A5-C15B-6C4F-9906-10C824229F4F}"/>
              </a:ext>
            </a:extLst>
          </p:cNvPr>
          <p:cNvSpPr txBox="1"/>
          <p:nvPr/>
        </p:nvSpPr>
        <p:spPr>
          <a:xfrm>
            <a:off x="1102107" y="3580139"/>
            <a:ext cx="10874545" cy="1077218"/>
          </a:xfrm>
          <a:prstGeom prst="rect">
            <a:avLst/>
          </a:prstGeom>
          <a:noFill/>
        </p:spPr>
        <p:txBody>
          <a:bodyPr wrap="square" rtlCol="0">
            <a:spAutoFit/>
          </a:bodyPr>
          <a:lstStyle/>
          <a:p>
            <a:r>
              <a:rPr lang="zh-CN" altLang="en-US" sz="1600" dirty="0"/>
              <a:t>当</a:t>
            </a:r>
            <a:r>
              <a:rPr lang="en" altLang="zh-CN" sz="1600" dirty="0"/>
              <a:t>Go</a:t>
            </a:r>
            <a:r>
              <a:rPr lang="zh-CN" altLang="en-US" sz="1600" dirty="0"/>
              <a:t>刚推出来时，有人认为它缺乏某些大家公认的现代编程语言中所特有的特性或方法论。缺了这些东西，</a:t>
            </a:r>
            <a:r>
              <a:rPr lang="en" altLang="zh-CN" sz="1600" dirty="0"/>
              <a:t>Go</a:t>
            </a:r>
            <a:r>
              <a:rPr lang="zh-CN" altLang="en-US" sz="1600" dirty="0"/>
              <a:t>语言怎么可能会有存在的价值？我们回答这个问题的答案在于，</a:t>
            </a:r>
            <a:r>
              <a:rPr lang="en" altLang="zh-CN" sz="1600" dirty="0"/>
              <a:t>Go</a:t>
            </a:r>
            <a:r>
              <a:rPr lang="zh-CN" altLang="en-US" sz="1600" dirty="0"/>
              <a:t>的确具有一些特性，而这些特性可以解决困扰大规模软件开发的一些问题。这些问题包括：</a:t>
            </a:r>
          </a:p>
          <a:p>
            <a:endParaRPr kumimoji="1" lang="zh-CN" altLang="en-US" sz="1600" dirty="0"/>
          </a:p>
        </p:txBody>
      </p:sp>
      <p:sp>
        <p:nvSpPr>
          <p:cNvPr id="2" name="文本框 1">
            <a:extLst>
              <a:ext uri="{FF2B5EF4-FFF2-40B4-BE49-F238E27FC236}">
                <a16:creationId xmlns:a16="http://schemas.microsoft.com/office/drawing/2014/main" id="{4D7E14A9-F495-2B40-BC6D-8662A4BCE567}"/>
              </a:ext>
            </a:extLst>
          </p:cNvPr>
          <p:cNvSpPr txBox="1"/>
          <p:nvPr/>
        </p:nvSpPr>
        <p:spPr>
          <a:xfrm>
            <a:off x="1102107" y="4377447"/>
            <a:ext cx="4987263" cy="2585323"/>
          </a:xfrm>
          <a:prstGeom prst="rect">
            <a:avLst/>
          </a:prstGeom>
          <a:noFill/>
        </p:spPr>
        <p:txBody>
          <a:bodyPr wrap="none" rtlCol="0">
            <a:spAutoFit/>
          </a:bodyPr>
          <a:lstStyle/>
          <a:p>
            <a:pPr marL="285750" indent="-285750">
              <a:buFont typeface="Arial" panose="020B0604020202020204" pitchFamily="34" charset="0"/>
              <a:buChar char="•"/>
            </a:pPr>
            <a:r>
              <a:rPr lang="en" altLang="zh-CN" sz="1600" dirty="0"/>
              <a:t>Build</a:t>
            </a:r>
            <a:r>
              <a:rPr lang="zh-CN" altLang="en-US" sz="1600" dirty="0"/>
              <a:t>速度缓慢</a:t>
            </a:r>
          </a:p>
          <a:p>
            <a:pPr marL="285750" indent="-285750">
              <a:buFont typeface="Arial" panose="020B0604020202020204" pitchFamily="34" charset="0"/>
              <a:buChar char="•"/>
            </a:pPr>
            <a:r>
              <a:rPr lang="zh-CN" altLang="en-US" sz="1600" dirty="0"/>
              <a:t>失控的依赖关系</a:t>
            </a:r>
          </a:p>
          <a:p>
            <a:pPr marL="285750" indent="-285750">
              <a:buFont typeface="Arial" panose="020B0604020202020204" pitchFamily="34" charset="0"/>
              <a:buChar char="•"/>
            </a:pPr>
            <a:r>
              <a:rPr lang="zh-CN" altLang="en-US" sz="1600" dirty="0"/>
              <a:t>每个程序员使用同一门语言的不同子集</a:t>
            </a:r>
          </a:p>
          <a:p>
            <a:pPr marL="285750" indent="-285750">
              <a:buFont typeface="Arial" panose="020B0604020202020204" pitchFamily="34" charset="0"/>
              <a:buChar char="•"/>
            </a:pPr>
            <a:r>
              <a:rPr lang="zh-CN" altLang="en-US" sz="1600" dirty="0"/>
              <a:t>程序难以理解（代码难以阅读，文档不全面等待）</a:t>
            </a:r>
          </a:p>
          <a:p>
            <a:pPr marL="285750" indent="-285750">
              <a:buFont typeface="Arial" panose="020B0604020202020204" pitchFamily="34" charset="0"/>
              <a:buChar char="•"/>
            </a:pPr>
            <a:r>
              <a:rPr lang="zh-CN" altLang="en-US" sz="1600" dirty="0"/>
              <a:t>很多重复性的劳动</a:t>
            </a:r>
          </a:p>
          <a:p>
            <a:pPr marL="285750" indent="-285750">
              <a:buFont typeface="Arial" panose="020B0604020202020204" pitchFamily="34" charset="0"/>
              <a:buChar char="•"/>
            </a:pPr>
            <a:r>
              <a:rPr lang="zh-CN" altLang="en-US" sz="1600" dirty="0"/>
              <a:t>更新的代价大</a:t>
            </a:r>
          </a:p>
          <a:p>
            <a:pPr marL="285750" indent="-285750">
              <a:buFont typeface="Arial" panose="020B0604020202020204" pitchFamily="34" charset="0"/>
              <a:buChar char="•"/>
            </a:pPr>
            <a:r>
              <a:rPr lang="zh-CN" altLang="en-US" sz="1600" dirty="0"/>
              <a:t>版本偏斜（</a:t>
            </a:r>
            <a:r>
              <a:rPr lang="en" altLang="zh-CN" sz="1600" dirty="0"/>
              <a:t>version skew</a:t>
            </a:r>
            <a:r>
              <a:rPr lang="zh-CN" altLang="en" sz="1600" dirty="0"/>
              <a:t>）</a:t>
            </a:r>
          </a:p>
          <a:p>
            <a:pPr marL="285750" indent="-285750">
              <a:buFont typeface="Arial" panose="020B0604020202020204" pitchFamily="34" charset="0"/>
              <a:buChar char="•"/>
            </a:pPr>
            <a:r>
              <a:rPr lang="zh-CN" altLang="en-US" sz="1600" dirty="0"/>
              <a:t>难以编写自动化工具</a:t>
            </a:r>
          </a:p>
          <a:p>
            <a:pPr marL="285750" indent="-285750">
              <a:buFont typeface="Arial" panose="020B0604020202020204" pitchFamily="34" charset="0"/>
              <a:buChar char="•"/>
            </a:pPr>
            <a:r>
              <a:rPr lang="zh-CN" altLang="en-US" sz="1600" dirty="0"/>
              <a:t>语言交叉</a:t>
            </a:r>
            <a:r>
              <a:rPr lang="en" altLang="zh-CN" sz="1600" dirty="0"/>
              <a:t>Build</a:t>
            </a:r>
            <a:r>
              <a:rPr lang="zh-CN" altLang="en" sz="1600" dirty="0"/>
              <a:t>（</a:t>
            </a:r>
            <a:r>
              <a:rPr lang="en" altLang="zh-CN" sz="1600" dirty="0"/>
              <a:t>cross-language build</a:t>
            </a:r>
            <a:r>
              <a:rPr lang="zh-CN" altLang="en" sz="1600" dirty="0"/>
              <a:t>）</a:t>
            </a:r>
            <a:r>
              <a:rPr lang="zh-CN" altLang="en-US" sz="1600" dirty="0"/>
              <a:t>产生的问题</a:t>
            </a:r>
          </a:p>
          <a:p>
            <a:endParaRPr kumimoji="1" lang="zh-CN" altLang="en-US" dirty="0"/>
          </a:p>
        </p:txBody>
      </p:sp>
    </p:spTree>
    <p:extLst>
      <p:ext uri="{BB962C8B-B14F-4D97-AF65-F5344CB8AC3E}">
        <p14:creationId xmlns:p14="http://schemas.microsoft.com/office/powerpoint/2010/main" val="31546847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821294" y="3097062"/>
            <a:ext cx="10016812" cy="830842"/>
          </a:xfrm>
        </p:spPr>
        <p:txBody>
          <a:bodyPr/>
          <a:lstStyle/>
          <a:p>
            <a:r>
              <a:rPr lang="zh-CN" altLang="en-US" sz="2800" dirty="0"/>
              <a:t>二、</a:t>
            </a:r>
            <a:r>
              <a:rPr lang="en" altLang="zh-CN" sz="2800" dirty="0"/>
              <a:t>go</a:t>
            </a:r>
            <a:r>
              <a:rPr lang="zh-CN" altLang="en-US" sz="2800" dirty="0"/>
              <a:t>语言配置及使用</a:t>
            </a:r>
          </a:p>
          <a:p>
            <a:endParaRPr lang="zh-CN" altLang="en-US" sz="1200" dirty="0"/>
          </a:p>
        </p:txBody>
      </p:sp>
    </p:spTree>
    <p:extLst>
      <p:ext uri="{BB962C8B-B14F-4D97-AF65-F5344CB8AC3E}">
        <p14:creationId xmlns:p14="http://schemas.microsoft.com/office/powerpoint/2010/main" val="3029315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8"/>
            <a:ext cx="4614203" cy="1477328"/>
          </a:xfrm>
          <a:prstGeom prst="rect">
            <a:avLst/>
          </a:prstGeom>
          <a:noFill/>
        </p:spPr>
        <p:txBody>
          <a:bodyPr wrap="square" rtlCol="0">
            <a:spAutoFit/>
          </a:bodyPr>
          <a:lstStyle/>
          <a:p>
            <a:pPr latinLnBrk="1"/>
            <a:r>
              <a:rPr lang="en" altLang="zh-CN" dirty="0"/>
              <a:t>Go </a:t>
            </a:r>
            <a:r>
              <a:rPr lang="zh-CN" altLang="en-US" dirty="0"/>
              <a:t>语言支持以下系统：</a:t>
            </a:r>
          </a:p>
          <a:p>
            <a:pPr latinLnBrk="1"/>
            <a:r>
              <a:rPr lang="en" altLang="zh-CN" dirty="0"/>
              <a:t>Linux</a:t>
            </a:r>
          </a:p>
          <a:p>
            <a:pPr latinLnBrk="1"/>
            <a:r>
              <a:rPr lang="en" altLang="zh-CN" dirty="0"/>
              <a:t>FreeBSD</a:t>
            </a:r>
          </a:p>
          <a:p>
            <a:pPr latinLnBrk="1"/>
            <a:r>
              <a:rPr lang="en" altLang="zh-CN" dirty="0"/>
              <a:t>Mac OS X</a:t>
            </a:r>
            <a:r>
              <a:rPr lang="zh-CN" altLang="en" dirty="0"/>
              <a:t>（</a:t>
            </a:r>
            <a:r>
              <a:rPr lang="zh-CN" altLang="en-US" dirty="0"/>
              <a:t>也称为 </a:t>
            </a:r>
            <a:r>
              <a:rPr lang="en" altLang="zh-CN" dirty="0"/>
              <a:t>Darwin</a:t>
            </a:r>
            <a:r>
              <a:rPr lang="zh-CN" altLang="en" dirty="0"/>
              <a:t>）</a:t>
            </a:r>
          </a:p>
          <a:p>
            <a:pPr latinLnBrk="1"/>
            <a:r>
              <a:rPr lang="en" altLang="zh-CN" dirty="0"/>
              <a:t>Windows</a:t>
            </a:r>
          </a:p>
        </p:txBody>
      </p:sp>
      <p:pic>
        <p:nvPicPr>
          <p:cNvPr id="2" name="图片 1">
            <a:extLst>
              <a:ext uri="{FF2B5EF4-FFF2-40B4-BE49-F238E27FC236}">
                <a16:creationId xmlns:a16="http://schemas.microsoft.com/office/drawing/2014/main" id="{D2F88119-6788-4342-A89D-BC2428216881}"/>
              </a:ext>
            </a:extLst>
          </p:cNvPr>
          <p:cNvPicPr>
            <a:picLocks noChangeAspect="1"/>
          </p:cNvPicPr>
          <p:nvPr/>
        </p:nvPicPr>
        <p:blipFill>
          <a:blip r:embed="rId3"/>
          <a:stretch>
            <a:fillRect/>
          </a:stretch>
        </p:blipFill>
        <p:spPr>
          <a:xfrm>
            <a:off x="3202291" y="1070841"/>
            <a:ext cx="8989709" cy="4892887"/>
          </a:xfrm>
          <a:prstGeom prst="rect">
            <a:avLst/>
          </a:prstGeom>
        </p:spPr>
      </p:pic>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4064552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一、环境安装</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4777957" cy="2800767"/>
          </a:xfrm>
          <a:prstGeom prst="rect">
            <a:avLst/>
          </a:prstGeom>
          <a:solidFill>
            <a:schemeClr val="bg1">
              <a:lumMod val="85000"/>
            </a:schemeClr>
          </a:solidFill>
        </p:spPr>
        <p:txBody>
          <a:bodyPr wrap="square" rtlCol="0">
            <a:spAutoFit/>
          </a:bodyPr>
          <a:lstStyle/>
          <a:p>
            <a:pPr latinLnBrk="1"/>
            <a:r>
              <a:rPr lang="zh-CN" altLang="en-US" sz="1600" dirty="0"/>
              <a:t>在</a:t>
            </a:r>
            <a:r>
              <a:rPr lang="en" altLang="zh-CN" sz="1600" dirty="0"/>
              <a:t>UNIX/Linux/Mac OS X, </a:t>
            </a:r>
            <a:r>
              <a:rPr lang="zh-CN" altLang="en-US" sz="1600" dirty="0"/>
              <a:t>和 </a:t>
            </a:r>
            <a:r>
              <a:rPr lang="en" altLang="zh-CN" sz="1600" dirty="0"/>
              <a:t>FreeBSD</a:t>
            </a:r>
            <a:r>
              <a:rPr lang="zh-CN" altLang="en-US" sz="1600" dirty="0"/>
              <a:t>系统下安装方法：</a:t>
            </a:r>
          </a:p>
          <a:p>
            <a:pPr latinLnBrk="1"/>
            <a:endParaRPr lang="zh-CN" altLang="en-US" sz="1600" dirty="0"/>
          </a:p>
          <a:p>
            <a:pPr latinLnBrk="1"/>
            <a:r>
              <a:rPr lang="en-US" altLang="zh-CN" sz="1600" dirty="0"/>
              <a:t>1</a:t>
            </a:r>
            <a:r>
              <a:rPr lang="zh-CN" altLang="en-US" sz="1600" dirty="0"/>
              <a:t>、下载二进制包：</a:t>
            </a:r>
            <a:r>
              <a:rPr lang="en" altLang="zh-CN" sz="1600" dirty="0"/>
              <a:t>go1.4.linux-amd64.tar.gz</a:t>
            </a:r>
            <a:r>
              <a:rPr lang="zh-CN" altLang="en" sz="1600" dirty="0"/>
              <a:t>。</a:t>
            </a:r>
          </a:p>
          <a:p>
            <a:pPr latinLnBrk="1"/>
            <a:endParaRPr lang="zh-CN" altLang="en" sz="1600" dirty="0"/>
          </a:p>
          <a:p>
            <a:pPr latinLnBrk="1"/>
            <a:r>
              <a:rPr lang="en" altLang="zh-CN" sz="1600" dirty="0"/>
              <a:t>2</a:t>
            </a:r>
            <a:r>
              <a:rPr lang="zh-CN" altLang="en" sz="1600" dirty="0"/>
              <a:t>、</a:t>
            </a:r>
            <a:r>
              <a:rPr lang="zh-CN" altLang="en-US" sz="1600" dirty="0"/>
              <a:t>将下载的二进制包解压至 </a:t>
            </a:r>
            <a:r>
              <a:rPr lang="en-US" altLang="zh-CN" sz="1600" dirty="0"/>
              <a:t>/</a:t>
            </a:r>
            <a:r>
              <a:rPr lang="en" altLang="zh-CN" sz="1600" dirty="0" err="1"/>
              <a:t>usr</a:t>
            </a:r>
            <a:r>
              <a:rPr lang="en" altLang="zh-CN" sz="1600" dirty="0"/>
              <a:t>/local</a:t>
            </a:r>
            <a:r>
              <a:rPr lang="zh-CN" altLang="en-US" sz="1600" dirty="0"/>
              <a:t>目录。</a:t>
            </a:r>
          </a:p>
          <a:p>
            <a:pPr latinLnBrk="1"/>
            <a:endParaRPr lang="zh-CN" altLang="en-US" sz="1600" dirty="0"/>
          </a:p>
          <a:p>
            <a:pPr latinLnBrk="1"/>
            <a:r>
              <a:rPr lang="en" altLang="zh-CN" sz="1600" dirty="0">
                <a:solidFill>
                  <a:srgbClr val="FF0000"/>
                </a:solidFill>
              </a:rPr>
              <a:t>tar -C /</a:t>
            </a:r>
            <a:r>
              <a:rPr lang="en" altLang="zh-CN" sz="1600" dirty="0" err="1">
                <a:solidFill>
                  <a:srgbClr val="FF0000"/>
                </a:solidFill>
              </a:rPr>
              <a:t>usr</a:t>
            </a:r>
            <a:r>
              <a:rPr lang="en" altLang="zh-CN" sz="1600" dirty="0">
                <a:solidFill>
                  <a:srgbClr val="FF0000"/>
                </a:solidFill>
              </a:rPr>
              <a:t>/local -</a:t>
            </a:r>
            <a:r>
              <a:rPr lang="en" altLang="zh-CN" sz="1600" dirty="0" err="1">
                <a:solidFill>
                  <a:srgbClr val="FF0000"/>
                </a:solidFill>
              </a:rPr>
              <a:t>xzf</a:t>
            </a:r>
            <a:r>
              <a:rPr lang="en" altLang="zh-CN" sz="1600" dirty="0">
                <a:solidFill>
                  <a:srgbClr val="FF0000"/>
                </a:solidFill>
              </a:rPr>
              <a:t> go1.4.linux-amd64.tar.gz</a:t>
            </a:r>
          </a:p>
          <a:p>
            <a:pPr latinLnBrk="1"/>
            <a:endParaRPr lang="en-US" altLang="zh-CN" sz="1600" dirty="0"/>
          </a:p>
          <a:p>
            <a:pPr latinLnBrk="1"/>
            <a:r>
              <a:rPr lang="en-US" altLang="zh-CN" sz="1600" dirty="0"/>
              <a:t>3</a:t>
            </a:r>
            <a:r>
              <a:rPr lang="zh-CN" altLang="en-US" sz="1600" dirty="0"/>
              <a:t>、将 </a:t>
            </a:r>
            <a:r>
              <a:rPr lang="en-US" altLang="zh-CN" sz="1600" dirty="0"/>
              <a:t>/</a:t>
            </a:r>
            <a:r>
              <a:rPr lang="en" altLang="zh-CN" sz="1600" dirty="0" err="1"/>
              <a:t>usr</a:t>
            </a:r>
            <a:r>
              <a:rPr lang="en" altLang="zh-CN" sz="1600" dirty="0"/>
              <a:t>/local/go/bin </a:t>
            </a:r>
            <a:r>
              <a:rPr lang="zh-CN" altLang="en-US" sz="1600" dirty="0"/>
              <a:t>目录添加至</a:t>
            </a:r>
            <a:r>
              <a:rPr lang="en" altLang="zh-CN" sz="1600" dirty="0"/>
              <a:t>PATH</a:t>
            </a:r>
            <a:r>
              <a:rPr lang="zh-CN" altLang="en-US" sz="1600" dirty="0"/>
              <a:t>环境变量：</a:t>
            </a:r>
            <a:endParaRPr lang="en-US" altLang="zh-CN" sz="1600" dirty="0"/>
          </a:p>
          <a:p>
            <a:pPr latinLnBrk="1"/>
            <a:endParaRPr lang="zh-CN" altLang="en-US" sz="1600" dirty="0"/>
          </a:p>
          <a:p>
            <a:r>
              <a:rPr lang="en" altLang="zh-CN" sz="1600" dirty="0">
                <a:solidFill>
                  <a:srgbClr val="FF0000"/>
                </a:solidFill>
              </a:rPr>
              <a:t>export PATH=$PATH:/</a:t>
            </a:r>
            <a:r>
              <a:rPr lang="en" altLang="zh-CN" sz="1600" dirty="0" err="1">
                <a:solidFill>
                  <a:srgbClr val="FF0000"/>
                </a:solidFill>
              </a:rPr>
              <a:t>usr</a:t>
            </a:r>
            <a:r>
              <a:rPr lang="en" altLang="zh-CN" sz="1600" dirty="0">
                <a:solidFill>
                  <a:srgbClr val="FF0000"/>
                </a:solidFill>
              </a:rPr>
              <a:t>/local/go/bin</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4" name="文本框 3">
            <a:extLst>
              <a:ext uri="{FF2B5EF4-FFF2-40B4-BE49-F238E27FC236}">
                <a16:creationId xmlns:a16="http://schemas.microsoft.com/office/drawing/2014/main" id="{BD128EA3-CD46-E340-9629-1293A2C83B0E}"/>
              </a:ext>
            </a:extLst>
          </p:cNvPr>
          <p:cNvSpPr txBox="1"/>
          <p:nvPr/>
        </p:nvSpPr>
        <p:spPr>
          <a:xfrm>
            <a:off x="319337" y="4217256"/>
            <a:ext cx="3552272" cy="2308324"/>
          </a:xfrm>
          <a:prstGeom prst="rect">
            <a:avLst/>
          </a:prstGeom>
          <a:solidFill>
            <a:schemeClr val="bg2"/>
          </a:solidFill>
        </p:spPr>
        <p:txBody>
          <a:bodyPr wrap="square" rtlCol="0">
            <a:spAutoFit/>
          </a:bodyPr>
          <a:lstStyle/>
          <a:p>
            <a:r>
              <a:rPr lang="en" altLang="zh-CN" sz="1600" dirty="0" err="1"/>
              <a:t>test.go</a:t>
            </a:r>
            <a:r>
              <a:rPr lang="en" altLang="zh-CN" sz="1600" dirty="0"/>
              <a:t> </a:t>
            </a:r>
            <a:r>
              <a:rPr lang="zh-CN" altLang="en-US" sz="1600" dirty="0"/>
              <a:t>文件代码</a:t>
            </a:r>
          </a:p>
          <a:p>
            <a:r>
              <a:rPr lang="en-US" altLang="zh-CN" sz="1600" dirty="0"/>
              <a:t>---</a:t>
            </a:r>
            <a:endParaRPr lang="en" altLang="zh-CN" sz="1600" dirty="0"/>
          </a:p>
          <a:p>
            <a:r>
              <a:rPr lang="en" altLang="zh-CN" sz="1600" dirty="0"/>
              <a:t>package main</a:t>
            </a:r>
            <a:br>
              <a:rPr lang="en" altLang="zh-CN" sz="1600" dirty="0"/>
            </a:br>
            <a:br>
              <a:rPr lang="en" altLang="zh-CN" sz="1600" dirty="0"/>
            </a:br>
            <a:r>
              <a:rPr lang="en" altLang="zh-CN" sz="1600" dirty="0"/>
              <a:t>import "</a:t>
            </a:r>
            <a:r>
              <a:rPr lang="en" altLang="zh-CN" sz="1600" dirty="0" err="1"/>
              <a:t>fmt</a:t>
            </a:r>
            <a:r>
              <a:rPr lang="en" altLang="zh-CN" sz="1600" dirty="0"/>
              <a:t>"</a:t>
            </a:r>
            <a:br>
              <a:rPr lang="en" altLang="zh-CN" sz="1600" dirty="0"/>
            </a:br>
            <a:br>
              <a:rPr lang="en" altLang="zh-CN" sz="1600" dirty="0"/>
            </a:br>
            <a:r>
              <a:rPr lang="en" altLang="zh-CN" sz="1600" dirty="0" err="1"/>
              <a:t>func</a:t>
            </a:r>
            <a:r>
              <a:rPr lang="en" altLang="zh-CN" sz="1600" dirty="0"/>
              <a:t> main() {</a:t>
            </a:r>
            <a:br>
              <a:rPr lang="en" altLang="zh-CN" sz="1600" dirty="0"/>
            </a:br>
            <a:r>
              <a:rPr lang="en" altLang="zh-CN" sz="1600" dirty="0"/>
              <a:t>   </a:t>
            </a:r>
            <a:r>
              <a:rPr lang="en" altLang="zh-CN" sz="1600" dirty="0" err="1"/>
              <a:t>fmt.Println</a:t>
            </a:r>
            <a:r>
              <a:rPr lang="en" altLang="zh-CN" sz="1600" dirty="0"/>
              <a:t>("Hello, World!")</a:t>
            </a:r>
            <a:br>
              <a:rPr lang="en" altLang="zh-CN" sz="1600" dirty="0"/>
            </a:br>
            <a:r>
              <a:rPr lang="en" altLang="zh-CN" sz="1600" dirty="0"/>
              <a:t>}</a:t>
            </a:r>
            <a:endParaRPr lang="zh-CN" altLang="en-US" sz="1600" dirty="0"/>
          </a:p>
        </p:txBody>
      </p:sp>
      <p:pic>
        <p:nvPicPr>
          <p:cNvPr id="5" name="图片 4">
            <a:extLst>
              <a:ext uri="{FF2B5EF4-FFF2-40B4-BE49-F238E27FC236}">
                <a16:creationId xmlns:a16="http://schemas.microsoft.com/office/drawing/2014/main" id="{122E607E-181F-5341-94D6-2FFF7E2E6D71}"/>
              </a:ext>
            </a:extLst>
          </p:cNvPr>
          <p:cNvPicPr>
            <a:picLocks noChangeAspect="1"/>
          </p:cNvPicPr>
          <p:nvPr/>
        </p:nvPicPr>
        <p:blipFill>
          <a:blip r:embed="rId3"/>
          <a:stretch>
            <a:fillRect/>
          </a:stretch>
        </p:blipFill>
        <p:spPr>
          <a:xfrm>
            <a:off x="5484455" y="1170039"/>
            <a:ext cx="6538932" cy="3921598"/>
          </a:xfrm>
          <a:prstGeom prst="rect">
            <a:avLst/>
          </a:prstGeom>
        </p:spPr>
      </p:pic>
      <p:sp>
        <p:nvSpPr>
          <p:cNvPr id="6" name="文本框 5">
            <a:extLst>
              <a:ext uri="{FF2B5EF4-FFF2-40B4-BE49-F238E27FC236}">
                <a16:creationId xmlns:a16="http://schemas.microsoft.com/office/drawing/2014/main" id="{A4154E9A-2B66-E544-BFBA-BAB7CA0DA3C1}"/>
              </a:ext>
            </a:extLst>
          </p:cNvPr>
          <p:cNvSpPr txBox="1"/>
          <p:nvPr/>
        </p:nvSpPr>
        <p:spPr>
          <a:xfrm>
            <a:off x="5327743" y="5272392"/>
            <a:ext cx="6176884" cy="1938992"/>
          </a:xfrm>
          <a:prstGeom prst="rect">
            <a:avLst/>
          </a:prstGeom>
          <a:noFill/>
        </p:spPr>
        <p:txBody>
          <a:bodyPr wrap="none" rtlCol="0">
            <a:spAutoFit/>
          </a:bodyPr>
          <a:lstStyle/>
          <a:p>
            <a:r>
              <a:rPr lang="zh-CN" altLang="en-US" dirty="0"/>
              <a:t>  </a:t>
            </a:r>
            <a:r>
              <a:rPr lang="zh-CN" altLang="en-US" sz="1600" dirty="0"/>
              <a:t>在我们编写我们的第一个</a:t>
            </a:r>
            <a:r>
              <a:rPr lang="en" altLang="zh-CN" sz="1600" dirty="0" err="1"/>
              <a:t>golang</a:t>
            </a:r>
            <a:r>
              <a:rPr lang="zh-CN" altLang="en-US" sz="1600" dirty="0"/>
              <a:t>程序之前，我们必须要先创建我们</a:t>
            </a:r>
            <a:endParaRPr lang="en-US" altLang="zh-CN" sz="1600" dirty="0"/>
          </a:p>
          <a:p>
            <a:r>
              <a:rPr lang="zh-CN" altLang="en-US" sz="1600" dirty="0"/>
              <a:t>的</a:t>
            </a:r>
            <a:r>
              <a:rPr lang="en" altLang="zh-CN" sz="1600" dirty="0" err="1"/>
              <a:t>golang</a:t>
            </a:r>
            <a:r>
              <a:rPr lang="zh-CN" altLang="en-US" sz="1600" dirty="0"/>
              <a:t>的工作空间</a:t>
            </a:r>
            <a:r>
              <a:rPr lang="en-US" altLang="zh-CN" sz="1600" dirty="0"/>
              <a:t>(</a:t>
            </a:r>
            <a:r>
              <a:rPr lang="en" altLang="zh-CN" sz="1600" dirty="0"/>
              <a:t>workspace)</a:t>
            </a:r>
            <a:r>
              <a:rPr lang="zh-CN" altLang="en-US" sz="1600" dirty="0"/>
              <a:t>目录，该目录下有三个子目录：</a:t>
            </a:r>
            <a:endParaRPr lang="en-US" altLang="zh-CN" sz="1600" dirty="0"/>
          </a:p>
          <a:p>
            <a:r>
              <a:rPr lang="en" altLang="zh-CN" sz="1600" dirty="0"/>
              <a:t>bin, </a:t>
            </a:r>
            <a:r>
              <a:rPr lang="en" altLang="zh-CN" sz="1600" dirty="0" err="1"/>
              <a:t>pkg</a:t>
            </a:r>
            <a:r>
              <a:rPr lang="en" altLang="zh-CN" sz="1600" dirty="0"/>
              <a:t>, </a:t>
            </a:r>
            <a:r>
              <a:rPr lang="en" altLang="zh-CN" sz="1600" dirty="0" err="1"/>
              <a:t>src</a:t>
            </a:r>
            <a:r>
              <a:rPr lang="zh-CN" altLang="en-US" sz="1600" dirty="0"/>
              <a:t>。</a:t>
            </a:r>
            <a:r>
              <a:rPr lang="en" altLang="zh-CN" sz="1600" dirty="0"/>
              <a:t> bin : </a:t>
            </a:r>
            <a:r>
              <a:rPr lang="zh-CN" altLang="en-US" sz="1600" dirty="0"/>
              <a:t>生成的可执行文件的目录；</a:t>
            </a:r>
            <a:r>
              <a:rPr lang="en" altLang="zh-CN" sz="1600" dirty="0"/>
              <a:t> </a:t>
            </a:r>
            <a:r>
              <a:rPr lang="en" altLang="zh-CN" sz="1600" dirty="0" err="1"/>
              <a:t>pkg</a:t>
            </a:r>
            <a:r>
              <a:rPr lang="en" altLang="zh-CN" sz="1600" dirty="0"/>
              <a:t>: </a:t>
            </a:r>
            <a:r>
              <a:rPr lang="zh-CN" altLang="en-US" sz="1600" dirty="0"/>
              <a:t>编译生成包的</a:t>
            </a:r>
            <a:endParaRPr lang="en-US" altLang="zh-CN" sz="1600" dirty="0"/>
          </a:p>
          <a:p>
            <a:r>
              <a:rPr lang="zh-CN" altLang="en-US" sz="1600" dirty="0"/>
              <a:t>目标文件目录；</a:t>
            </a:r>
            <a:r>
              <a:rPr lang="en" altLang="zh-CN" sz="1600" dirty="0"/>
              <a:t> </a:t>
            </a:r>
            <a:r>
              <a:rPr lang="en" altLang="zh-CN" sz="1600" dirty="0" err="1"/>
              <a:t>src</a:t>
            </a:r>
            <a:r>
              <a:rPr lang="en" altLang="zh-CN" sz="1600" dirty="0"/>
              <a:t> : </a:t>
            </a:r>
            <a:r>
              <a:rPr lang="en" altLang="zh-CN" sz="1600" dirty="0" err="1"/>
              <a:t>golang</a:t>
            </a:r>
            <a:r>
              <a:rPr lang="zh-CN" altLang="en-US" sz="1600" dirty="0"/>
              <a:t>的源码文件。</a:t>
            </a:r>
          </a:p>
          <a:p>
            <a:endParaRPr lang="zh-CN" altLang="en-US" dirty="0"/>
          </a:p>
          <a:p>
            <a:endParaRPr lang="zh-CN" altLang="en-US" dirty="0"/>
          </a:p>
          <a:p>
            <a:endParaRPr kumimoji="1" lang="zh-CN" altLang="en-US" dirty="0"/>
          </a:p>
        </p:txBody>
      </p:sp>
    </p:spTree>
    <p:extLst>
      <p:ext uri="{BB962C8B-B14F-4D97-AF65-F5344CB8AC3E}">
        <p14:creationId xmlns:p14="http://schemas.microsoft.com/office/powerpoint/2010/main" val="24864938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一、环境安装</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pic>
        <p:nvPicPr>
          <p:cNvPr id="2" name="图片 1">
            <a:extLst>
              <a:ext uri="{FF2B5EF4-FFF2-40B4-BE49-F238E27FC236}">
                <a16:creationId xmlns:a16="http://schemas.microsoft.com/office/drawing/2014/main" id="{BE8BC9E7-E280-0D4A-BAD8-9DB6FAE18AE8}"/>
              </a:ext>
            </a:extLst>
          </p:cNvPr>
          <p:cNvPicPr>
            <a:picLocks noChangeAspect="1"/>
          </p:cNvPicPr>
          <p:nvPr/>
        </p:nvPicPr>
        <p:blipFill>
          <a:blip r:embed="rId3"/>
          <a:stretch>
            <a:fillRect/>
          </a:stretch>
        </p:blipFill>
        <p:spPr>
          <a:xfrm>
            <a:off x="427071" y="1262526"/>
            <a:ext cx="6007100" cy="3644900"/>
          </a:xfrm>
          <a:prstGeom prst="rect">
            <a:avLst/>
          </a:prstGeom>
        </p:spPr>
      </p:pic>
    </p:spTree>
    <p:extLst>
      <p:ext uri="{BB962C8B-B14F-4D97-AF65-F5344CB8AC3E}">
        <p14:creationId xmlns:p14="http://schemas.microsoft.com/office/powerpoint/2010/main" val="1709959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一、包结构</a:t>
            </a:r>
            <a:endParaRPr lang="zh-CN" altLang="en-US" sz="1200" dirty="0"/>
          </a:p>
        </p:txBody>
      </p:sp>
      <p:sp>
        <p:nvSpPr>
          <p:cNvPr id="7" name="文本框 6">
            <a:extLst>
              <a:ext uri="{FF2B5EF4-FFF2-40B4-BE49-F238E27FC236}">
                <a16:creationId xmlns:a16="http://schemas.microsoft.com/office/drawing/2014/main" id="{13336967-1CDB-934A-A83B-46785EE89736}"/>
              </a:ext>
            </a:extLst>
          </p:cNvPr>
          <p:cNvSpPr txBox="1"/>
          <p:nvPr/>
        </p:nvSpPr>
        <p:spPr>
          <a:xfrm>
            <a:off x="319337" y="1170039"/>
            <a:ext cx="3396629" cy="1815882"/>
          </a:xfrm>
          <a:prstGeom prst="rect">
            <a:avLst/>
          </a:prstGeom>
          <a:solidFill>
            <a:schemeClr val="bg1">
              <a:lumMod val="85000"/>
            </a:schemeClr>
          </a:solidFill>
        </p:spPr>
        <p:txBody>
          <a:bodyPr wrap="square" rtlCol="0">
            <a:spAutoFit/>
          </a:bodyPr>
          <a:lstStyle/>
          <a:p>
            <a:pPr latinLnBrk="1"/>
            <a:r>
              <a:rPr lang="en" altLang="zh-CN" sz="1600" dirty="0"/>
              <a:t>Go </a:t>
            </a:r>
            <a:r>
              <a:rPr lang="zh-CN" altLang="en-US" sz="1600" dirty="0"/>
              <a:t>语言的基础组成有以下几个部分：</a:t>
            </a:r>
          </a:p>
          <a:p>
            <a:pPr marL="285750" indent="-285750" latinLnBrk="1">
              <a:buFont typeface="Arial" panose="020B0604020202020204" pitchFamily="34" charset="0"/>
              <a:buChar char="•"/>
            </a:pPr>
            <a:r>
              <a:rPr lang="zh-CN" altLang="en-US" sz="1600" dirty="0"/>
              <a:t>包声明 </a:t>
            </a:r>
          </a:p>
          <a:p>
            <a:pPr marL="285750" indent="-285750" latinLnBrk="1">
              <a:buFont typeface="Arial" panose="020B0604020202020204" pitchFamily="34" charset="0"/>
              <a:buChar char="•"/>
            </a:pPr>
            <a:r>
              <a:rPr lang="zh-CN" altLang="en-US" sz="1600" dirty="0"/>
              <a:t>引入包</a:t>
            </a:r>
          </a:p>
          <a:p>
            <a:pPr marL="285750" indent="-285750" latinLnBrk="1">
              <a:buFont typeface="Arial" panose="020B0604020202020204" pitchFamily="34" charset="0"/>
              <a:buChar char="•"/>
            </a:pPr>
            <a:r>
              <a:rPr lang="zh-CN" altLang="en-US" sz="1600" dirty="0"/>
              <a:t>函数</a:t>
            </a:r>
          </a:p>
          <a:p>
            <a:pPr marL="285750" indent="-285750" latinLnBrk="1">
              <a:buFont typeface="Arial" panose="020B0604020202020204" pitchFamily="34" charset="0"/>
              <a:buChar char="•"/>
            </a:pPr>
            <a:r>
              <a:rPr lang="zh-CN" altLang="en-US" sz="1600" dirty="0"/>
              <a:t>变量</a:t>
            </a:r>
          </a:p>
          <a:p>
            <a:pPr marL="285750" indent="-285750" latinLnBrk="1">
              <a:buFont typeface="Arial" panose="020B0604020202020204" pitchFamily="34" charset="0"/>
              <a:buChar char="•"/>
            </a:pPr>
            <a:r>
              <a:rPr lang="zh-CN" altLang="en-US" sz="1600" dirty="0"/>
              <a:t>语句 </a:t>
            </a:r>
            <a:r>
              <a:rPr lang="en-US" altLang="zh-CN" sz="1600" dirty="0"/>
              <a:t>&amp; </a:t>
            </a:r>
            <a:r>
              <a:rPr lang="zh-CN" altLang="en-US" sz="1600" dirty="0"/>
              <a:t>表达式</a:t>
            </a:r>
          </a:p>
          <a:p>
            <a:pPr marL="285750" indent="-285750" latinLnBrk="1">
              <a:buFont typeface="Arial" panose="020B0604020202020204" pitchFamily="34" charset="0"/>
              <a:buChar char="•"/>
            </a:pPr>
            <a:r>
              <a:rPr lang="zh-CN" altLang="en-US" sz="1600" dirty="0"/>
              <a:t>注释</a:t>
            </a:r>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10" name="文本框 9">
            <a:extLst>
              <a:ext uri="{FF2B5EF4-FFF2-40B4-BE49-F238E27FC236}">
                <a16:creationId xmlns:a16="http://schemas.microsoft.com/office/drawing/2014/main" id="{F5AF0A26-DCC2-4542-9EBF-F525AD2A5BAF}"/>
              </a:ext>
            </a:extLst>
          </p:cNvPr>
          <p:cNvSpPr txBox="1"/>
          <p:nvPr/>
        </p:nvSpPr>
        <p:spPr>
          <a:xfrm>
            <a:off x="319337" y="3558404"/>
            <a:ext cx="3396629" cy="584775"/>
          </a:xfrm>
          <a:prstGeom prst="rect">
            <a:avLst/>
          </a:prstGeom>
          <a:solidFill>
            <a:schemeClr val="bg1">
              <a:lumMod val="85000"/>
            </a:schemeClr>
          </a:solidFill>
        </p:spPr>
        <p:txBody>
          <a:bodyPr wrap="square" rtlCol="0">
            <a:spAutoFit/>
          </a:bodyPr>
          <a:lstStyle/>
          <a:p>
            <a:pPr latinLnBrk="1"/>
            <a:r>
              <a:rPr lang="zh-CN" altLang="en-US" sz="1600" dirty="0"/>
              <a:t>每个 </a:t>
            </a:r>
            <a:r>
              <a:rPr lang="en" altLang="zh-CN" sz="1600" dirty="0"/>
              <a:t>Go </a:t>
            </a:r>
            <a:r>
              <a:rPr lang="zh-CN" altLang="en-US" sz="1600" dirty="0"/>
              <a:t>应用程序都包含一个名为 </a:t>
            </a:r>
            <a:r>
              <a:rPr lang="en" altLang="zh-CN" sz="1600" dirty="0"/>
              <a:t>main </a:t>
            </a:r>
            <a:r>
              <a:rPr lang="zh-CN" altLang="en-US" sz="1600" dirty="0"/>
              <a:t>的包</a:t>
            </a:r>
          </a:p>
        </p:txBody>
      </p:sp>
      <p:pic>
        <p:nvPicPr>
          <p:cNvPr id="9" name="图片 8">
            <a:extLst>
              <a:ext uri="{FF2B5EF4-FFF2-40B4-BE49-F238E27FC236}">
                <a16:creationId xmlns:a16="http://schemas.microsoft.com/office/drawing/2014/main" id="{7289F6CC-095C-9B4E-8C59-612AB45B432F}"/>
              </a:ext>
            </a:extLst>
          </p:cNvPr>
          <p:cNvPicPr>
            <a:picLocks noChangeAspect="1"/>
          </p:cNvPicPr>
          <p:nvPr/>
        </p:nvPicPr>
        <p:blipFill>
          <a:blip r:embed="rId3"/>
          <a:stretch>
            <a:fillRect/>
          </a:stretch>
        </p:blipFill>
        <p:spPr>
          <a:xfrm>
            <a:off x="3922703" y="1170039"/>
            <a:ext cx="6777724" cy="5181475"/>
          </a:xfrm>
          <a:prstGeom prst="rect">
            <a:avLst/>
          </a:prstGeom>
        </p:spPr>
      </p:pic>
    </p:spTree>
    <p:extLst>
      <p:ext uri="{BB962C8B-B14F-4D97-AF65-F5344CB8AC3E}">
        <p14:creationId xmlns:p14="http://schemas.microsoft.com/office/powerpoint/2010/main" val="2810281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文本占位符 1"/>
          <p:cNvSpPr>
            <a:spLocks noGrp="1"/>
          </p:cNvSpPr>
          <p:nvPr>
            <p:ph type="body" sz="quarter" idx="10"/>
          </p:nvPr>
        </p:nvSpPr>
        <p:spPr>
          <a:xfrm>
            <a:off x="319337" y="431684"/>
            <a:ext cx="10016812" cy="830842"/>
          </a:xfrm>
        </p:spPr>
        <p:txBody>
          <a:bodyPr/>
          <a:lstStyle/>
          <a:p>
            <a:r>
              <a:rPr lang="zh-CN" altLang="en-US" sz="2800" dirty="0"/>
              <a:t>三、基础语法</a:t>
            </a:r>
            <a:endParaRPr lang="zh-CN" altLang="en-US" sz="1200" dirty="0"/>
          </a:p>
        </p:txBody>
      </p:sp>
      <p:sp>
        <p:nvSpPr>
          <p:cNvPr id="3" name="文本框 2">
            <a:extLst>
              <a:ext uri="{FF2B5EF4-FFF2-40B4-BE49-F238E27FC236}">
                <a16:creationId xmlns:a16="http://schemas.microsoft.com/office/drawing/2014/main" id="{4BDC6C3B-6C02-034B-8E5A-D1D2689C1F13}"/>
              </a:ext>
            </a:extLst>
          </p:cNvPr>
          <p:cNvSpPr txBox="1"/>
          <p:nvPr/>
        </p:nvSpPr>
        <p:spPr>
          <a:xfrm>
            <a:off x="573932" y="3132306"/>
            <a:ext cx="184731" cy="369332"/>
          </a:xfrm>
          <a:prstGeom prst="rect">
            <a:avLst/>
          </a:prstGeom>
          <a:noFill/>
        </p:spPr>
        <p:txBody>
          <a:bodyPr wrap="none" rtlCol="0">
            <a:spAutoFit/>
          </a:bodyPr>
          <a:lstStyle/>
          <a:p>
            <a:endParaRPr kumimoji="1" lang="zh-CN" altLang="en-US" dirty="0"/>
          </a:p>
        </p:txBody>
      </p:sp>
      <p:sp>
        <p:nvSpPr>
          <p:cNvPr id="2" name="文本框 1">
            <a:extLst>
              <a:ext uri="{FF2B5EF4-FFF2-40B4-BE49-F238E27FC236}">
                <a16:creationId xmlns:a16="http://schemas.microsoft.com/office/drawing/2014/main" id="{4B1610FB-BE85-3449-89B5-A3C3DBAE55D2}"/>
              </a:ext>
            </a:extLst>
          </p:cNvPr>
          <p:cNvSpPr txBox="1"/>
          <p:nvPr/>
        </p:nvSpPr>
        <p:spPr>
          <a:xfrm>
            <a:off x="319337" y="1446835"/>
            <a:ext cx="8122736" cy="646331"/>
          </a:xfrm>
          <a:prstGeom prst="rect">
            <a:avLst/>
          </a:prstGeom>
          <a:noFill/>
        </p:spPr>
        <p:txBody>
          <a:bodyPr wrap="none" rtlCol="0">
            <a:spAutoFit/>
          </a:bodyPr>
          <a:lstStyle/>
          <a:p>
            <a:r>
              <a:rPr kumimoji="1" lang="en" altLang="zh-CN" b="1" dirty="0"/>
              <a:t>Go </a:t>
            </a:r>
            <a:r>
              <a:rPr kumimoji="1" lang="zh-CN" altLang="en-US" b="1" dirty="0"/>
              <a:t>标记</a:t>
            </a:r>
          </a:p>
          <a:p>
            <a:r>
              <a:rPr kumimoji="1" lang="en" altLang="zh-CN" dirty="0"/>
              <a:t>Go </a:t>
            </a:r>
            <a:r>
              <a:rPr kumimoji="1" lang="zh-CN" altLang="en-US" dirty="0"/>
              <a:t>程序可以由多个标记组成，可以是关键字，标识符，常量，字符串，符号。</a:t>
            </a:r>
          </a:p>
        </p:txBody>
      </p:sp>
      <p:sp>
        <p:nvSpPr>
          <p:cNvPr id="4" name="文本框 3">
            <a:extLst>
              <a:ext uri="{FF2B5EF4-FFF2-40B4-BE49-F238E27FC236}">
                <a16:creationId xmlns:a16="http://schemas.microsoft.com/office/drawing/2014/main" id="{F6D7E275-44C2-8749-B72E-74F09E0770D7}"/>
              </a:ext>
            </a:extLst>
          </p:cNvPr>
          <p:cNvSpPr txBox="1"/>
          <p:nvPr/>
        </p:nvSpPr>
        <p:spPr>
          <a:xfrm>
            <a:off x="319337" y="2301309"/>
            <a:ext cx="10971273" cy="1477328"/>
          </a:xfrm>
          <a:prstGeom prst="rect">
            <a:avLst/>
          </a:prstGeom>
          <a:noFill/>
        </p:spPr>
        <p:txBody>
          <a:bodyPr wrap="none" rtlCol="0">
            <a:spAutoFit/>
          </a:bodyPr>
          <a:lstStyle/>
          <a:p>
            <a:r>
              <a:rPr lang="zh-CN" altLang="en-US" b="1" dirty="0"/>
              <a:t>行分隔符</a:t>
            </a:r>
          </a:p>
          <a:p>
            <a:pPr latinLnBrk="1"/>
            <a:r>
              <a:rPr lang="zh-CN" altLang="en-US" dirty="0"/>
              <a:t>在 </a:t>
            </a:r>
            <a:r>
              <a:rPr lang="en" altLang="zh-CN" dirty="0"/>
              <a:t>Go </a:t>
            </a:r>
            <a:r>
              <a:rPr lang="zh-CN" altLang="en-US" dirty="0"/>
              <a:t>程序中，一行代表一个语句结束。每个语句不需要像 </a:t>
            </a:r>
            <a:r>
              <a:rPr lang="en" altLang="zh-CN" dirty="0"/>
              <a:t>C </a:t>
            </a:r>
            <a:r>
              <a:rPr lang="zh-CN" altLang="en-US" dirty="0"/>
              <a:t>家族中的其它语言一样以分号 </a:t>
            </a:r>
            <a:r>
              <a:rPr lang="en-US" altLang="zh-CN" dirty="0"/>
              <a:t>; </a:t>
            </a:r>
            <a:r>
              <a:rPr lang="zh-CN" altLang="en-US" dirty="0"/>
              <a:t>结尾，因为</a:t>
            </a:r>
            <a:endParaRPr lang="en-US" altLang="zh-CN" dirty="0"/>
          </a:p>
          <a:p>
            <a:pPr latinLnBrk="1"/>
            <a:r>
              <a:rPr lang="zh-CN" altLang="en-US" dirty="0"/>
              <a:t>这些工作都将由 </a:t>
            </a:r>
            <a:r>
              <a:rPr lang="en" altLang="zh-CN" dirty="0"/>
              <a:t>Go </a:t>
            </a:r>
            <a:r>
              <a:rPr lang="zh-CN" altLang="en-US" dirty="0"/>
              <a:t>编译器自动完成。</a:t>
            </a:r>
          </a:p>
          <a:p>
            <a:pPr latinLnBrk="1"/>
            <a:r>
              <a:rPr lang="zh-CN" altLang="en-US" dirty="0"/>
              <a:t>如果你打算将多个语句写在同一行，它们则必须使用 </a:t>
            </a:r>
            <a:r>
              <a:rPr lang="en-US" altLang="zh-CN" dirty="0"/>
              <a:t>; </a:t>
            </a:r>
            <a:r>
              <a:rPr lang="zh-CN" altLang="en-US" dirty="0"/>
              <a:t>人为区分，但在实际开发中我们并不鼓励这种做法。</a:t>
            </a:r>
          </a:p>
          <a:p>
            <a:endParaRPr kumimoji="1" lang="zh-CN" altLang="en-US" dirty="0"/>
          </a:p>
        </p:txBody>
      </p:sp>
      <p:sp>
        <p:nvSpPr>
          <p:cNvPr id="5" name="文本框 4">
            <a:extLst>
              <a:ext uri="{FF2B5EF4-FFF2-40B4-BE49-F238E27FC236}">
                <a16:creationId xmlns:a16="http://schemas.microsoft.com/office/drawing/2014/main" id="{0018DB84-CC90-5B4D-9BE7-B199994F15E1}"/>
              </a:ext>
            </a:extLst>
          </p:cNvPr>
          <p:cNvSpPr txBox="1"/>
          <p:nvPr/>
        </p:nvSpPr>
        <p:spPr>
          <a:xfrm>
            <a:off x="319337" y="3737427"/>
            <a:ext cx="10722807" cy="1200329"/>
          </a:xfrm>
          <a:prstGeom prst="rect">
            <a:avLst/>
          </a:prstGeom>
          <a:noFill/>
        </p:spPr>
        <p:txBody>
          <a:bodyPr wrap="none" rtlCol="0">
            <a:spAutoFit/>
          </a:bodyPr>
          <a:lstStyle/>
          <a:p>
            <a:r>
              <a:rPr lang="zh-CN" altLang="en-US" b="1" dirty="0"/>
              <a:t>标识符</a:t>
            </a:r>
          </a:p>
          <a:p>
            <a:pPr latinLnBrk="1"/>
            <a:r>
              <a:rPr lang="zh-CN" altLang="en-US" dirty="0"/>
              <a:t>标识符用来命名变量、类型等程序实体。一个标识符实际上就是一个或是多个字母</a:t>
            </a:r>
            <a:r>
              <a:rPr lang="en-US" altLang="zh-CN" dirty="0"/>
              <a:t>(</a:t>
            </a:r>
            <a:r>
              <a:rPr lang="en" altLang="zh-CN" dirty="0"/>
              <a:t>A~Z</a:t>
            </a:r>
            <a:r>
              <a:rPr lang="zh-CN" altLang="en-US" dirty="0"/>
              <a:t>和</a:t>
            </a:r>
            <a:r>
              <a:rPr lang="en" altLang="zh-CN" dirty="0" err="1"/>
              <a:t>a~z</a:t>
            </a:r>
            <a:r>
              <a:rPr lang="en" altLang="zh-CN" dirty="0"/>
              <a:t>)</a:t>
            </a:r>
            <a:r>
              <a:rPr lang="zh-CN" altLang="en-US" dirty="0"/>
              <a:t>数字</a:t>
            </a:r>
            <a:r>
              <a:rPr lang="en-US" altLang="zh-CN" dirty="0"/>
              <a:t>(0~9)</a:t>
            </a:r>
            <a:r>
              <a:rPr lang="zh-CN" altLang="en-US" dirty="0"/>
              <a:t>、</a:t>
            </a:r>
            <a:endParaRPr lang="en-US" altLang="zh-CN" dirty="0"/>
          </a:p>
          <a:p>
            <a:pPr latinLnBrk="1"/>
            <a:r>
              <a:rPr lang="zh-CN" altLang="en-US" dirty="0"/>
              <a:t>下划线</a:t>
            </a:r>
            <a:r>
              <a:rPr lang="en-US" altLang="zh-CN" dirty="0"/>
              <a:t>_</a:t>
            </a:r>
            <a:r>
              <a:rPr lang="zh-CN" altLang="en-US" dirty="0"/>
              <a:t>组成的序列，但是第一个字符必须是字母或下划线而不能是数字。</a:t>
            </a:r>
          </a:p>
          <a:p>
            <a:endParaRPr kumimoji="1" lang="zh-CN" altLang="en-US" dirty="0"/>
          </a:p>
        </p:txBody>
      </p:sp>
      <p:sp>
        <p:nvSpPr>
          <p:cNvPr id="6" name="文本框 5">
            <a:extLst>
              <a:ext uri="{FF2B5EF4-FFF2-40B4-BE49-F238E27FC236}">
                <a16:creationId xmlns:a16="http://schemas.microsoft.com/office/drawing/2014/main" id="{F4FEA125-FABD-1845-9CA0-EA969DEDDD99}"/>
              </a:ext>
            </a:extLst>
          </p:cNvPr>
          <p:cNvSpPr txBox="1"/>
          <p:nvPr/>
        </p:nvSpPr>
        <p:spPr>
          <a:xfrm>
            <a:off x="319337" y="4937756"/>
            <a:ext cx="3727302" cy="646331"/>
          </a:xfrm>
          <a:prstGeom prst="rect">
            <a:avLst/>
          </a:prstGeom>
          <a:noFill/>
        </p:spPr>
        <p:txBody>
          <a:bodyPr wrap="none" rtlCol="0">
            <a:spAutoFit/>
          </a:bodyPr>
          <a:lstStyle/>
          <a:p>
            <a:r>
              <a:rPr lang="zh-CN" altLang="en-US" b="1" dirty="0"/>
              <a:t>字符串连接</a:t>
            </a:r>
          </a:p>
          <a:p>
            <a:pPr latinLnBrk="1"/>
            <a:r>
              <a:rPr lang="en" altLang="zh-CN" dirty="0"/>
              <a:t>Go </a:t>
            </a:r>
            <a:r>
              <a:rPr lang="zh-CN" altLang="en-US" dirty="0"/>
              <a:t>语言的字符串可以通过 </a:t>
            </a:r>
            <a:r>
              <a:rPr lang="en-US" altLang="zh-CN" b="1" dirty="0"/>
              <a:t>+</a:t>
            </a:r>
            <a:r>
              <a:rPr lang="zh-CN" altLang="en-US" dirty="0"/>
              <a:t> 实现</a:t>
            </a:r>
            <a:r>
              <a:rPr kumimoji="1" lang="zh-CN" altLang="en-US" dirty="0"/>
              <a:t>。</a:t>
            </a:r>
            <a:endParaRPr lang="zh-CN" altLang="en-US" dirty="0"/>
          </a:p>
        </p:txBody>
      </p:sp>
    </p:spTree>
    <p:extLst>
      <p:ext uri="{BB962C8B-B14F-4D97-AF65-F5344CB8AC3E}">
        <p14:creationId xmlns:p14="http://schemas.microsoft.com/office/powerpoint/2010/main" val="3312844675"/>
      </p:ext>
    </p:extLst>
  </p:cSld>
  <p:clrMapOvr>
    <a:masterClrMapping/>
  </p:clrMapOvr>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5345</TotalTime>
  <Words>796</Words>
  <Application>Microsoft Macintosh PowerPoint</Application>
  <PresentationFormat>宽屏</PresentationFormat>
  <Paragraphs>86</Paragraphs>
  <Slides>11</Slides>
  <Notes>9</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11</vt:i4>
      </vt:variant>
    </vt:vector>
  </HeadingPairs>
  <TitlesOfParts>
    <vt:vector size="18" baseType="lpstr">
      <vt:lpstr>等线</vt:lpstr>
      <vt:lpstr>微软雅黑</vt:lpstr>
      <vt:lpstr>Heiti SC Medium</vt:lpstr>
      <vt:lpstr>Songti SC</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李梦迪</dc:creator>
  <cp:lastModifiedBy>Microsoft Office User</cp:lastModifiedBy>
  <cp:revision>474</cp:revision>
  <dcterms:created xsi:type="dcterms:W3CDTF">2019-11-06T09:50:00Z</dcterms:created>
  <dcterms:modified xsi:type="dcterms:W3CDTF">2020-09-27T15:13:25Z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2052-11.1.0.9208</vt:lpwstr>
  </property>
</Properties>
</file>

<file path=docProps/thumbnail.jpeg>
</file>